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Masters/slideMaster4.xml" ContentType="application/vnd.openxmlformats-officedocument.presentationml.slideMaster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Masters/slideMaster5.xml" ContentType="application/vnd.openxmlformats-officedocument.presentationml.slideMaster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Masters/slideMaster6.xml" ContentType="application/vnd.openxmlformats-officedocument.presentationml.slideMaster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Masters/slideMaster7.xml" ContentType="application/vnd.openxmlformats-officedocument.presentationml.slideMaster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Masters/slideMaster8.xml" ContentType="application/vnd.openxmlformats-officedocument.presentationml.slideMaster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slideMasters/slideMaster9.xml" ContentType="application/vnd.openxmlformats-officedocument.presentationml.slideMaster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9.xml" ContentType="application/vnd.openxmlformats-officedocument.theme+xml"/>
  <Override PartName="/ppt/slideMasters/slideMaster10.xml" ContentType="application/vnd.openxmlformats-officedocument.presentationml.slideMaster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10.xml" ContentType="application/vnd.openxmlformats-officedocument.theme+xml"/>
  <Override PartName="/ppt/slideMasters/slideMaster11.xml" ContentType="application/vnd.openxmlformats-officedocument.presentationml.slideMaster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1.xml" ContentType="application/vnd.openxmlformats-officedocument.theme+xml"/>
  <Override PartName="/ppt/notesMasters/notesMaster1.xml" ContentType="application/vnd.openxmlformats-officedocument.presentationml.notesMaster+xml"/>
  <Override PartName="/ppt/theme/theme1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19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20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</p:sldMasterIdLst>
  <p:notesMasterIdLst>
    <p:notesMasterId r:id="rId12"/>
  </p:notesMasterIdLst>
  <p:sldIdLst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  <p:sldId id="288" r:id="rId44"/>
    <p:sldId id="289" r:id="rId45"/>
  </p:sldIdLst>
  <p:sldSz type="screen16x9" cy="6858000" cx="12192000"/>
  <p:notesSz cx="7559675" cy="10691812"/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16" d="100"/>
          <a:sy n="116" d="100"/>
        </p:scale>
        <p:origin x="1446" y="10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9" Type="http://schemas.openxmlformats.org/officeDocument/2006/relationships/slideMaster" Target="slideMasters/slideMaster9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notesMaster" Target="notesMasters/notesMaster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Relationship Id="rId44" Type="http://schemas.openxmlformats.org/officeDocument/2006/relationships/slide" Target="slides/slide32.xml"/><Relationship Id="rId45" Type="http://schemas.openxmlformats.org/officeDocument/2006/relationships/slide" Target="slides/slide33.xml"/><Relationship Id="rId46" Type="http://schemas.openxmlformats.org/officeDocument/2006/relationships/tableStyles" Target="tableStyles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3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/>
        </p:spPr>
        <p:txBody>
          <a:bodyPr anchor="ctr" bIns="0" lIns="0" rIns="0" tIns="0"/>
          <a:p>
            <a:pPr algn="ctr"/>
            <a:r>
              <a:rPr b="0" sz="4400" lang="en-US" spc="-1" strike="noStrike">
                <a:latin typeface="Arial"/>
              </a:rPr>
              <a:t>Click to move the slide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923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/>
        </p:spPr>
        <p:txBody>
          <a:bodyPr bIns="0" lIns="0" rIns="0" tIns="0"/>
          <a:p>
            <a:r>
              <a:rPr b="0" sz="2000" lang="en-US" spc="-1" strike="noStrike">
                <a:latin typeface="Arial"/>
              </a:rPr>
              <a:t>Click to edit the notes format</a:t>
            </a:r>
            <a:endParaRPr b="0" sz="2000" lang="en-US" spc="-1" strike="noStrike">
              <a:latin typeface="Arial"/>
            </a:endParaRPr>
          </a:p>
        </p:txBody>
      </p:sp>
      <p:sp>
        <p:nvSpPr>
          <p:cNvPr id="104923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/>
        </p:spPr>
        <p:txBody>
          <a:bodyPr bIns="0" lIns="0" rIns="0" tIns="0"/>
          <a:p>
            <a:r>
              <a:rPr b="0" sz="1400" lang="en-US" spc="-1" strike="noStrike">
                <a:latin typeface="Times New Roman"/>
              </a:rPr>
              <a:t>&lt;header&gt;</a:t>
            </a:r>
            <a:endParaRPr b="0" sz="1400" lang="en-US" spc="-1" strike="noStrike">
              <a:latin typeface="Times New Roman"/>
            </a:endParaRPr>
          </a:p>
        </p:txBody>
      </p:sp>
      <p:sp>
        <p:nvSpPr>
          <p:cNvPr id="1049236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/>
        </p:spPr>
        <p:txBody>
          <a:bodyPr bIns="0" lIns="0" rIns="0" tIns="0"/>
          <a:p>
            <a:pPr algn="r"/>
            <a:r>
              <a:rPr b="0" sz="1400" lang="en-US" spc="-1" strike="noStrike">
                <a:latin typeface="Times New Roman"/>
              </a:rPr>
              <a:t>&lt;date/time&gt;</a:t>
            </a:r>
            <a:endParaRPr b="0" sz="1400" lang="en-US" spc="-1" strike="noStrike">
              <a:latin typeface="Times New Roman"/>
            </a:endParaRPr>
          </a:p>
        </p:txBody>
      </p:sp>
      <p:sp>
        <p:nvSpPr>
          <p:cNvPr id="1049237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/>
        </p:spPr>
        <p:txBody>
          <a:bodyPr anchor="b" bIns="0" lIns="0" rIns="0" tIns="0"/>
          <a:p>
            <a:r>
              <a:rPr b="0" sz="1400" lang="en-US" spc="-1" strike="noStrike">
                <a:latin typeface="Times New Roman"/>
              </a:rPr>
              <a:t>&lt;footer&gt;</a:t>
            </a:r>
            <a:endParaRPr b="0" sz="1400" lang="en-US" spc="-1" strike="noStrike">
              <a:latin typeface="Times New Roman"/>
            </a:endParaRPr>
          </a:p>
        </p:txBody>
      </p:sp>
      <p:sp>
        <p:nvSpPr>
          <p:cNvPr id="1049238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/>
        </p:spPr>
        <p:txBody>
          <a:bodyPr anchor="b" bIns="0" lIns="0" rIns="0" tIns="0"/>
          <a:p>
            <a:pPr algn="r"/>
            <a:fld id="{F35EE529-7BCC-4779-8562-15A520C37436}" type="slidenum">
              <a:rPr b="0" sz="1400" lang="en-US" spc="-1" strike="noStrike">
                <a:latin typeface="Times New Roman"/>
              </a:rPr>
              <a:t>&lt;number&gt;</a:t>
            </a:fld>
            <a:endParaRPr b="0" sz="1400" lang="en-US" spc="-1" strike="noStrike">
              <a:latin typeface="Times New Roman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0080" cy="4001760"/>
          </a:xfrm>
          <a:prstGeom prst="rect"/>
        </p:spPr>
      </p:sp>
      <p:sp>
        <p:nvSpPr>
          <p:cNvPr id="10486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0440" cy="4803840"/>
          </a:xfrm>
          <a:prstGeom prst="rect"/>
        </p:spPr>
        <p:txBody>
          <a:bodyPr bIns="0" lIns="0" rIns="0" tIns="0"/>
          <a:p>
            <a:pPr indent="-209160" marL="216000">
              <a:lnSpc>
                <a:spcPct val="100000"/>
              </a:lnSpc>
            </a:pPr>
            <a:r>
              <a:rPr b="0" sz="1000" lang="en-US" spc="-1" strike="noStrike">
                <a:latin typeface="Arial"/>
              </a:rPr>
              <a:t> </a:t>
            </a:r>
            <a:r>
              <a:rPr b="0" sz="1000" lang="en-US" spc="-1" strike="noStrike">
                <a:latin typeface="Arial"/>
              </a:rPr>
              <a:t>KCF</a:t>
            </a:r>
            <a:r>
              <a:rPr b="0" sz="1000" lang="en-US" spc="-1" strike="noStrike">
                <a:latin typeface="Arial"/>
              </a:rPr>
              <a:t>是一种鉴别式追踪方法，这类方法一般都是在追踪过程中训练一个目标检测器，使用目标检测器去检测下一帧预测位置是否是目标，然后再使用新检测结果去更新训练集进而更新目标检测器。而在训练目标检测器时一般选取目标区域为正样本，目标的周围区域为负样本，当然越靠近目标的区域为正样本的可能性越大。</a:t>
            </a:r>
            <a:endParaRPr b="0" sz="1000" lang="en-US" spc="-1" strike="noStrike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0080" cy="4001760"/>
          </a:xfrm>
          <a:prstGeom prst="rect"/>
        </p:spPr>
      </p:sp>
      <p:sp>
        <p:nvSpPr>
          <p:cNvPr id="104869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0440" cy="4803840"/>
          </a:xfrm>
          <a:prstGeom prst="rect"/>
        </p:spPr>
        <p:txBody>
          <a:bodyPr bIns="0" lIns="0" rIns="0" tIns="0"/>
          <a:p>
            <a:pPr indent="-209160" marL="216000">
              <a:lnSpc>
                <a:spcPct val="100000"/>
              </a:lnSpc>
            </a:pPr>
            <a:r>
              <a:rPr b="0" sz="1000" lang="en-US" spc="-1" strike="noStrike">
                <a:latin typeface="Arial"/>
              </a:rPr>
              <a:t> </a:t>
            </a:r>
            <a:r>
              <a:rPr b="0" sz="1000" lang="en-US" spc="-1" strike="noStrike">
                <a:latin typeface="Arial"/>
              </a:rPr>
              <a:t>KCF</a:t>
            </a:r>
            <a:r>
              <a:rPr b="0" sz="1000" lang="en-US" spc="-1" strike="noStrike">
                <a:latin typeface="Arial"/>
              </a:rPr>
              <a:t>是一种鉴别式追踪方法，这类方法一般都是在追踪过程中训练一个目标检测器，使用目标检测器去检测下一帧预测位置是否是目标，然后再使用新检测结果去更新训练集进而更新目标检测器。而在训练目标检测器时一般选取目标区域为正样本，目标的周围区域为负样本，当然越靠近目标的区域为正样本的可能性越大。</a:t>
            </a:r>
            <a:endParaRPr b="0" sz="1000" lang="en-US" spc="-1" strike="noStrike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0080" cy="4001760"/>
          </a:xfrm>
          <a:prstGeom prst="rect"/>
        </p:spPr>
      </p:sp>
      <p:sp>
        <p:nvSpPr>
          <p:cNvPr id="104871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0440" cy="4803840"/>
          </a:xfrm>
          <a:prstGeom prst="rect"/>
        </p:spPr>
        <p:txBody>
          <a:bodyPr bIns="0" lIns="0" rIns="0" tIns="0"/>
          <a:p>
            <a:pPr indent="-209160" marL="216000">
              <a:lnSpc>
                <a:spcPct val="100000"/>
              </a:lnSpc>
            </a:pPr>
            <a:r>
              <a:rPr b="0" sz="1000" lang="en-US" spc="-1" strike="noStrike">
                <a:latin typeface="Arial"/>
              </a:rPr>
              <a:t> </a:t>
            </a:r>
            <a:r>
              <a:rPr b="0" sz="1000" lang="en-US" spc="-1" strike="noStrike">
                <a:latin typeface="Arial"/>
              </a:rPr>
              <a:t>KCF</a:t>
            </a:r>
            <a:r>
              <a:rPr b="0" sz="1000" lang="en-US" spc="-1" strike="noStrike">
                <a:latin typeface="Arial"/>
              </a:rPr>
              <a:t>是一种鉴别式追踪方法，这类方法一般都是在追踪过程中训练一个目标检测器，使用目标检测器去检测下一帧预测位置是否是目标，然后再使用新检测结果去更新训练集进而更新目标检测器。而在训练目标检测器时一般选取目标区域为正样本，目标的周围区域为负样本，当然越靠近目标的区域为正样本的可能性越大。</a:t>
            </a:r>
            <a:endParaRPr b="0" sz="1000" lang="en-US" spc="-1" strike="noStrike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0080" cy="4001760"/>
          </a:xfrm>
          <a:prstGeom prst="rect"/>
        </p:spPr>
      </p:sp>
      <p:sp>
        <p:nvSpPr>
          <p:cNvPr id="104872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0440" cy="4803840"/>
          </a:xfrm>
          <a:prstGeom prst="rect"/>
        </p:spPr>
        <p:txBody>
          <a:bodyPr bIns="0" lIns="0" rIns="0" tIns="0"/>
          <a:p>
            <a:pPr indent="-209160" marL="216000">
              <a:lnSpc>
                <a:spcPct val="100000"/>
              </a:lnSpc>
            </a:pPr>
            <a:r>
              <a:rPr b="0" sz="1000" lang="en-US" spc="-1" strike="noStrike">
                <a:latin typeface="Arial"/>
              </a:rPr>
              <a:t> </a:t>
            </a:r>
            <a:r>
              <a:rPr b="0" sz="1000" lang="en-US" spc="-1" strike="noStrike">
                <a:latin typeface="Arial"/>
              </a:rPr>
              <a:t>KCF</a:t>
            </a:r>
            <a:r>
              <a:rPr b="0" sz="1000" lang="en-US" spc="-1" strike="noStrike">
                <a:latin typeface="Arial"/>
              </a:rPr>
              <a:t>是一种鉴别式追踪方法，这类方法一般都是在追踪过程中训练一个目标检测器，使用目标检测器去检测下一帧预测位置是否是目标，然后再使用新检测结果去更新训练集进而更新目标检测器。而在训练目标检测器时一般选取目标区域为正样本，目标的周围区域为负样本，当然越靠近目标的区域为正样本的可能性越大。</a:t>
            </a:r>
            <a:endParaRPr b="0" sz="1000" lang="en-US" spc="-1" strike="noStrike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0080" cy="4001760"/>
          </a:xfrm>
          <a:prstGeom prst="rect"/>
        </p:spPr>
      </p:sp>
      <p:sp>
        <p:nvSpPr>
          <p:cNvPr id="104873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0440" cy="4803840"/>
          </a:xfrm>
          <a:prstGeom prst="rect"/>
        </p:spPr>
        <p:txBody>
          <a:bodyPr bIns="0" lIns="0" rIns="0" tIns="0"/>
          <a:p>
            <a:pPr indent="-209160" marL="216000">
              <a:lnSpc>
                <a:spcPct val="100000"/>
              </a:lnSpc>
            </a:pPr>
            <a:r>
              <a:rPr b="0" sz="1000" lang="en-US" spc="-1" strike="noStrike">
                <a:latin typeface="Arial"/>
              </a:rPr>
              <a:t> </a:t>
            </a:r>
            <a:r>
              <a:rPr b="0" sz="1000" lang="en-US" spc="-1" strike="noStrike">
                <a:latin typeface="Arial"/>
              </a:rPr>
              <a:t>KCF</a:t>
            </a:r>
            <a:r>
              <a:rPr b="0" sz="1000" lang="en-US" spc="-1" strike="noStrike">
                <a:latin typeface="Arial"/>
              </a:rPr>
              <a:t>是一种鉴别式追踪方法，这类方法一般都是在追踪过程中训练一个目标检测器，使用目标检测器去检测下一帧预测位置是否是目标，然后再使用新检测结果去更新训练集进而更新目标检测器。而在训练目标检测器时一般选取目标区域为正样本，目标的周围区域为负样本，当然越靠近目标的区域为正样本的可能性越大。</a:t>
            </a:r>
            <a:endParaRPr b="0" sz="1000" lang="en-US" spc="-1" strike="noStrike"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0080" cy="4001760"/>
          </a:xfrm>
          <a:prstGeom prst="rect"/>
        </p:spPr>
      </p:sp>
      <p:sp>
        <p:nvSpPr>
          <p:cNvPr id="104873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0440" cy="4803840"/>
          </a:xfrm>
          <a:prstGeom prst="rect"/>
        </p:spPr>
        <p:txBody>
          <a:bodyPr bIns="0" lIns="0" rIns="0" tIns="0"/>
          <a:p>
            <a:pPr indent="-209160" marL="216000">
              <a:lnSpc>
                <a:spcPct val="100000"/>
              </a:lnSpc>
            </a:pPr>
            <a:r>
              <a:rPr b="0" sz="1000" lang="en-US" spc="-1" strike="noStrike">
                <a:latin typeface="Arial"/>
              </a:rPr>
              <a:t> </a:t>
            </a:r>
            <a:r>
              <a:rPr b="0" sz="1000" lang="en-US" spc="-1" strike="noStrike">
                <a:latin typeface="Arial"/>
              </a:rPr>
              <a:t>KCF</a:t>
            </a:r>
            <a:r>
              <a:rPr b="0" sz="1000" lang="en-US" spc="-1" strike="noStrike">
                <a:latin typeface="Arial"/>
              </a:rPr>
              <a:t>是一种鉴别式追踪方法，这类方法一般都是在追踪过程中训练一个目标检测器，使用目标检测器去检测下一帧预测位置是否是目标，然后再使用新检测结果去更新训练集进而更新目标检测器。而在训练目标检测器时一般选取目标区域为正样本，目标的周围区域为负样本，当然越靠近目标的区域为正样本的可能性越大。</a:t>
            </a:r>
            <a:endParaRPr b="0" sz="1000" lang="en-US" spc="-1" strike="noStrike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0080" cy="4001760"/>
          </a:xfrm>
          <a:prstGeom prst="rect"/>
        </p:spPr>
      </p:sp>
      <p:sp>
        <p:nvSpPr>
          <p:cNvPr id="10487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0440" cy="4803840"/>
          </a:xfrm>
          <a:prstGeom prst="rect"/>
        </p:spPr>
        <p:txBody>
          <a:bodyPr bIns="0" lIns="0" rIns="0" tIns="0"/>
          <a:p>
            <a:pPr indent="-209160" marL="216000">
              <a:lnSpc>
                <a:spcPct val="100000"/>
              </a:lnSpc>
            </a:pPr>
            <a:r>
              <a:rPr b="0" sz="1000" lang="en-US" spc="-1" strike="noStrike">
                <a:latin typeface="Arial"/>
              </a:rPr>
              <a:t> </a:t>
            </a:r>
            <a:r>
              <a:rPr b="0" sz="1000" lang="en-US" spc="-1" strike="noStrike">
                <a:latin typeface="Arial"/>
              </a:rPr>
              <a:t>KCF</a:t>
            </a:r>
            <a:r>
              <a:rPr b="0" sz="1000" lang="en-US" spc="-1" strike="noStrike">
                <a:latin typeface="Arial"/>
              </a:rPr>
              <a:t>是一种鉴别式追踪方法，这类方法一般都是在追踪过程中训练一个目标检测器，使用目标检测器去检测下一帧预测位置是否是目标，然后再使用新检测结果去更新训练集进而更新目标检测器。而在训练目标检测器时一般选取目标区域为正样本，目标的周围区域为负样本，当然越靠近目标的区域为正样本的可能性越大。</a:t>
            </a:r>
            <a:endParaRPr b="0" sz="1000" lang="en-US" spc="-1" strike="noStrike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 Slide"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verTx">
  <p:cSld name="Title, Content over Content">
    <p:spTree>
      <p:nvGrpSpPr>
        <p:cNvPr id="3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1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itle, 2 Content">
    <p:spTree>
      <p:nvGrpSpPr>
        <p:cNvPr id="3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7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3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nly">
  <p:cSld name="Centered Text">
    <p:spTree>
      <p:nvGrpSpPr>
        <p:cNvPr id="3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8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AndObj">
  <p:cSld name="Title, 2 Content and Content">
    <p:spTree>
      <p:nvGrpSpPr>
        <p:cNvPr id="3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8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AndTwoObj">
  <p:cSld name="Title Content and 2 Content">
    <p:spTree>
      <p:nvGrpSpPr>
        <p:cNvPr id="3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OverTx">
  <p:cSld name="Title, 2 Content over Content">
    <p:spTree>
      <p:nvGrpSpPr>
        <p:cNvPr id="3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8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verTx">
  <p:cSld name="Title, Content over Content">
    <p:spTree>
      <p:nvGrpSpPr>
        <p:cNvPr id="3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fourObj">
  <p:cSld name="Title, 4 Content">
    <p:spTree>
      <p:nvGrpSpPr>
        <p:cNvPr id="3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6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Title, 6 Content">
    <p:spTree>
      <p:nvGrpSpPr>
        <p:cNvPr id="3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7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7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7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7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7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 Slide">
    <p:spTree>
      <p:nvGrpSpPr>
        <p:cNvPr id="2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fourObj">
  <p:cSld name="Title, 4 Content">
    <p:spTree>
      <p:nvGrpSpPr>
        <p:cNvPr id="3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0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0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x">
  <p:cSld name="Title Slide">
    <p:spTree>
      <p:nvGrpSpPr>
        <p:cNvPr id="2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6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, Content">
    <p:spTree>
      <p:nvGrpSpPr>
        <p:cNvPr id="2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itle, 2 Content">
    <p:spTree>
      <p:nvGrpSpPr>
        <p:cNvPr id="2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2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nly">
  <p:cSld name="Centered Text">
    <p:spTree>
      <p:nvGrpSpPr>
        <p:cNvPr id="28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AndObj">
  <p:cSld name="Title, 2 Content and Content">
    <p:spTree>
      <p:nvGrpSpPr>
        <p:cNvPr id="28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7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AndTwoObj">
  <p:cSld name="Title Content and 2 Content">
    <p:spTree>
      <p:nvGrpSpPr>
        <p:cNvPr id="2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OverTx">
  <p:cSld name="Title, 2 Content over Content">
    <p:spTree>
      <p:nvGrpSpPr>
        <p:cNvPr id="2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8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verTx">
  <p:cSld name="Title, Content over Content">
    <p:spTree>
      <p:nvGrpSpPr>
        <p:cNvPr id="2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8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fourObj">
  <p:cSld name="Title, 4 Content">
    <p:spTree>
      <p:nvGrpSpPr>
        <p:cNvPr id="2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6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6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Title, 6 Content">
    <p:spTree>
      <p:nvGrpSpPr>
        <p:cNvPr id="3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9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9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9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9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9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Title, 6 Content">
    <p:spTree>
      <p:nvGrpSpPr>
        <p:cNvPr id="2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6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7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7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7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7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 Slide">
    <p:spTree>
      <p:nvGrpSpPr>
        <p:cNvPr id="2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x">
  <p:cSld name="Title Slide">
    <p:spTree>
      <p:nvGrpSpPr>
        <p:cNvPr id="2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9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, Content">
    <p:spTree>
      <p:nvGrpSpPr>
        <p:cNvPr id="2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itle, 2 Content">
    <p:spTree>
      <p:nvGrpSpPr>
        <p:cNvPr id="2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2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nly">
  <p:cSld name="Centered Text">
    <p:spTree>
      <p:nvGrpSpPr>
        <p:cNvPr id="2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AndObj">
  <p:cSld name="Title, 2 Content and Content">
    <p:spTree>
      <p:nvGrpSpPr>
        <p:cNvPr id="2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8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AndTwoObj">
  <p:cSld name="Title Content and 2 Content">
    <p:spTree>
      <p:nvGrpSpPr>
        <p:cNvPr id="2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8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OverTx">
  <p:cSld name="Title, 2 Content over Content">
    <p:spTree>
      <p:nvGrpSpPr>
        <p:cNvPr id="2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 Slide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verTx">
  <p:cSld name="Title, Content over Content">
    <p:spTree>
      <p:nvGrpSpPr>
        <p:cNvPr id="2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1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fourObj">
  <p:cSld name="Title, 4 Content">
    <p:spTree>
      <p:nvGrpSpPr>
        <p:cNvPr id="2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0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Title, 6 Content">
    <p:spTree>
      <p:nvGrpSpPr>
        <p:cNvPr id="2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9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9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9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9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0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x">
  <p:cSld name="Title Slide">
    <p:spTree>
      <p:nvGrpSpPr>
        <p:cNvPr id="2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4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, Content">
    <p:spTree>
      <p:nvGrpSpPr>
        <p:cNvPr id="2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itle, 2 Content">
    <p:spTree>
      <p:nvGrpSpPr>
        <p:cNvPr id="2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2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nly">
  <p:cSld name="Centered Text">
    <p:spTree>
      <p:nvGrpSpPr>
        <p:cNvPr id="2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AndObj">
  <p:cSld name="Title, 2 Content and Content">
    <p:spTree>
      <p:nvGrpSpPr>
        <p:cNvPr id="2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4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x">
  <p:cSld name="Title Slide">
    <p:spTree>
      <p:nvGrpSpPr>
        <p:cNvPr id="3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AndTwoObj">
  <p:cSld name="Title Content and 2 Content">
    <p:spTree>
      <p:nvGrpSpPr>
        <p:cNvPr id="2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3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OverTx">
  <p:cSld name="Title, 2 Content over Content">
    <p:spTree>
      <p:nvGrpSpPr>
        <p:cNvPr id="2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verTx">
  <p:cSld name="Title, Content over Content">
    <p:spTree>
      <p:nvGrpSpPr>
        <p:cNvPr id="2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3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fourObj">
  <p:cSld name="Title, 4 Content">
    <p:spTree>
      <p:nvGrpSpPr>
        <p:cNvPr id="2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2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Title, 6 Content">
    <p:spTree>
      <p:nvGrpSpPr>
        <p:cNvPr id="2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1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1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2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2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2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 Slide"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x">
  <p:cSld name="Title Slide">
    <p:spTree>
      <p:nvGrpSpPr>
        <p:cNvPr id="3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9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, Content">
    <p:spTree>
      <p:nvGrpSpPr>
        <p:cNvPr id="3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itle, 2 Content">
    <p:spTree>
      <p:nvGrpSpPr>
        <p:cNvPr id="3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3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, Content">
    <p:spTree>
      <p:nvGrpSpPr>
        <p:cNvPr id="3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nly">
  <p:cSld name="Centered Text">
    <p:spTree>
      <p:nvGrpSpPr>
        <p:cNvPr id="3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AndObj">
  <p:cSld name="Title, 2 Content and Content">
    <p:spTree>
      <p:nvGrpSpPr>
        <p:cNvPr id="3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AndTwoObj">
  <p:cSld name="Title Content and 2 Content">
    <p:spTree>
      <p:nvGrpSpPr>
        <p:cNvPr id="3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6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OverTx">
  <p:cSld name="Title, 2 Content over Content">
    <p:spTree>
      <p:nvGrpSpPr>
        <p:cNvPr id="3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verTx">
  <p:cSld name="Title, Content over Content">
    <p:spTree>
      <p:nvGrpSpPr>
        <p:cNvPr id="3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fourObj">
  <p:cSld name="Title, 4 Content">
    <p:spTree>
      <p:nvGrpSpPr>
        <p:cNvPr id="3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7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7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Title, 6 Content">
    <p:spTree>
      <p:nvGrpSpPr>
        <p:cNvPr id="3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7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7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7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7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8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 Slide">
    <p:spTree>
      <p:nvGrpSpPr>
        <p:cNvPr id="10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x">
  <p:cSld name="Title Slide">
    <p:spTree>
      <p:nvGrpSpPr>
        <p:cNvPr id="3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2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, Content">
    <p:spTree>
      <p:nvGrpSpPr>
        <p:cNvPr id="3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2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itle, 2 Content">
    <p:spTree>
      <p:nvGrpSpPr>
        <p:cNvPr id="3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itle, 2 Content">
    <p:spTree>
      <p:nvGrpSpPr>
        <p:cNvPr id="3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2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3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nly">
  <p:cSld name="Centered Text">
    <p:spTree>
      <p:nvGrpSpPr>
        <p:cNvPr id="3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3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AndObj">
  <p:cSld name="Title, 2 Content and Content">
    <p:spTree>
      <p:nvGrpSpPr>
        <p:cNvPr id="3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0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AndTwoObj">
  <p:cSld name="Title Content and 2 Content">
    <p:spTree>
      <p:nvGrpSpPr>
        <p:cNvPr id="3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2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3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OverTx">
  <p:cSld name="Title, 2 Content over Content">
    <p:spTree>
      <p:nvGrpSpPr>
        <p:cNvPr id="3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2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verTx">
  <p:cSld name="Title, Content over Content">
    <p:spTree>
      <p:nvGrpSpPr>
        <p:cNvPr id="3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2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fourObj">
  <p:cSld name="Title, 4 Content">
    <p:spTree>
      <p:nvGrpSpPr>
        <p:cNvPr id="3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2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1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Title, 6 Content">
    <p:spTree>
      <p:nvGrpSpPr>
        <p:cNvPr id="3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2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0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0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0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0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20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 Slide">
    <p:spTree>
      <p:nvGrpSpPr>
        <p:cNvPr id="1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3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x">
  <p:cSld name="Title Slide">
    <p:spTree>
      <p:nvGrpSpPr>
        <p:cNvPr id="2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4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, Content">
    <p:spTree>
      <p:nvGrpSpPr>
        <p:cNvPr id="2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itle, 2 Content">
    <p:spTree>
      <p:nvGrpSpPr>
        <p:cNvPr id="2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2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nly">
  <p:cSld name="Centered Text">
    <p:spTree>
      <p:nvGrpSpPr>
        <p:cNvPr id="2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AndObj">
  <p:cSld name="Title, 2 Content and Content">
    <p:spTree>
      <p:nvGrpSpPr>
        <p:cNvPr id="2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4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AndTwoObj">
  <p:cSld name="Title Content and 2 Content">
    <p:spTree>
      <p:nvGrpSpPr>
        <p:cNvPr id="2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7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OverTx">
  <p:cSld name="Title, 2 Content over Content">
    <p:spTree>
      <p:nvGrpSpPr>
        <p:cNvPr id="2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verTx">
  <p:cSld name="Title, Content over Content">
    <p:spTree>
      <p:nvGrpSpPr>
        <p:cNvPr id="2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fourObj">
  <p:cSld name="Title, 4 Content">
    <p:spTree>
      <p:nvGrpSpPr>
        <p:cNvPr id="2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6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nly">
  <p:cSld name="Centered Text">
    <p:spTree>
      <p:nvGrpSpPr>
        <p:cNvPr id="3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8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Title, 6 Content">
    <p:spTree>
      <p:nvGrpSpPr>
        <p:cNvPr id="2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8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5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5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5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5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85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 Slide">
    <p:spTree>
      <p:nvGrpSpPr>
        <p:cNvPr id="1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x">
  <p:cSld name="Title Slide">
    <p:spTree>
      <p:nvGrpSpPr>
        <p:cNvPr id="3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4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, Content">
    <p:spTree>
      <p:nvGrpSpPr>
        <p:cNvPr id="3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itle, 2 Content">
    <p:spTree>
      <p:nvGrpSpPr>
        <p:cNvPr id="3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3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nly">
  <p:cSld name="Centered Text">
    <p:spTree>
      <p:nvGrpSpPr>
        <p:cNvPr id="3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2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AndObj">
  <p:cSld name="Title, 2 Content and Content">
    <p:spTree>
      <p:nvGrpSpPr>
        <p:cNvPr id="3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AndTwoObj">
  <p:cSld name="Title Content and 2 Content">
    <p:spTree>
      <p:nvGrpSpPr>
        <p:cNvPr id="3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OverTx">
  <p:cSld name="Title, 2 Content over Content">
    <p:spTree>
      <p:nvGrpSpPr>
        <p:cNvPr id="3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AndObj">
  <p:cSld name="Title, 2 Content and Content">
    <p:spTree>
      <p:nvGrpSpPr>
        <p:cNvPr id="3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verTx">
  <p:cSld name="Title, Content over Content">
    <p:spTree>
      <p:nvGrpSpPr>
        <p:cNvPr id="3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4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fourObj">
  <p:cSld name="Title, 4 Content">
    <p:spTree>
      <p:nvGrpSpPr>
        <p:cNvPr id="3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5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5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Title, 6 Content">
    <p:spTree>
      <p:nvGrpSpPr>
        <p:cNvPr id="3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3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3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3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3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3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 Slide">
    <p:spTree>
      <p:nvGrpSpPr>
        <p:cNvPr id="29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x">
  <p:cSld name="Title Slide">
    <p:spTree>
      <p:nvGrpSpPr>
        <p:cNvPr id="29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, Content">
    <p:spTree>
      <p:nvGrpSpPr>
        <p:cNvPr id="29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itle, 2 Content">
    <p:spTree>
      <p:nvGrpSpPr>
        <p:cNvPr id="29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1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nly">
  <p:cSld name="Centered Text">
    <p:spTree>
      <p:nvGrpSpPr>
        <p:cNvPr id="2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AndObj">
  <p:cSld name="Title, 2 Content and Content">
    <p:spTree>
      <p:nvGrpSpPr>
        <p:cNvPr id="2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AndTwoObj">
  <p:cSld name="Title Content and 2 Content">
    <p:spTree>
      <p:nvGrpSpPr>
        <p:cNvPr id="3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AndTwoObj">
  <p:cSld name="Title Content and 2 Content">
    <p:spTree>
      <p:nvGrpSpPr>
        <p:cNvPr id="2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9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9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OverTx">
  <p:cSld name="Title, 2 Content over Content">
    <p:spTree>
      <p:nvGrpSpPr>
        <p:cNvPr id="30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2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verTx">
  <p:cSld name="Title, Content over Content">
    <p:spTree>
      <p:nvGrpSpPr>
        <p:cNvPr id="29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fourObj">
  <p:cSld name="Title, 4 Content">
    <p:spTree>
      <p:nvGrpSpPr>
        <p:cNvPr id="2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0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Title, 6 Content">
    <p:spTree>
      <p:nvGrpSpPr>
        <p:cNvPr id="2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1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1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1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1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1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 Slide">
    <p:spTree>
      <p:nvGrpSpPr>
        <p:cNvPr id="30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x">
  <p:cSld name="Title Slide">
    <p:spTree>
      <p:nvGrpSpPr>
        <p:cNvPr id="3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2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, Content">
    <p:spTree>
      <p:nvGrpSpPr>
        <p:cNvPr id="30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itle, 2 Content">
    <p:spTree>
      <p:nvGrpSpPr>
        <p:cNvPr id="30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30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OverTx">
  <p:cSld name="Title, 2 Content over Content">
    <p:spTree>
      <p:nvGrpSpPr>
        <p:cNvPr id="3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1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nly">
  <p:cSld name="Centered Text">
    <p:spTree>
      <p:nvGrpSpPr>
        <p:cNvPr id="30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AndObj">
  <p:cSld name="Title, 2 Content and Content">
    <p:spTree>
      <p:nvGrpSpPr>
        <p:cNvPr id="30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AndTwoObj">
  <p:cSld name="Title Content and 2 Content">
    <p:spTree>
      <p:nvGrpSpPr>
        <p:cNvPr id="30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2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OverTx">
  <p:cSld name="Title, 2 Content over Content">
    <p:spTree>
      <p:nvGrpSpPr>
        <p:cNvPr id="3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OverTx">
  <p:cSld name="Title, Content over Content">
    <p:spTree>
      <p:nvGrpSpPr>
        <p:cNvPr id="3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5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fourObj">
  <p:cSld name="Title, 4 Content">
    <p:spTree>
      <p:nvGrpSpPr>
        <p:cNvPr id="1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87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7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75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875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Title, 6 Content">
    <p:spTree>
      <p:nvGrpSpPr>
        <p:cNvPr id="30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4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4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4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4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  <p:sp>
        <p:nvSpPr>
          <p:cNvPr id="104904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 Slide">
    <p:spTree>
      <p:nvGrpSpPr>
        <p:cNvPr id="20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x">
  <p:cSld name="Title Slide">
    <p:spTree>
      <p:nvGrpSpPr>
        <p:cNvPr id="3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5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anchor="ctr" bIns="0" lIns="0" rIns="0" tIns="0"/>
          <a:p>
            <a:pPr algn="ctr"/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, Content">
    <p:spTree>
      <p:nvGrpSpPr>
        <p:cNvPr id="3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endParaRPr b="0" sz="4400" lang="en-US" spc="-1" strike="noStrike">
              <a:latin typeface="Arial"/>
            </a:endParaRPr>
          </a:p>
        </p:txBody>
      </p:sp>
      <p:sp>
        <p:nvSpPr>
          <p:cNvPr id="10490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endParaRPr b="0" sz="32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image" Target="../media/image1.png"/><Relationship Id="rId14" Type="http://schemas.openxmlformats.org/officeDocument/2006/relationships/theme" Target="../theme/theme1.xml"/></Relationships>
</file>

<file path=ppt/slideMasters/_rels/slideMaster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09.xml"/><Relationship Id="rId2" Type="http://schemas.openxmlformats.org/officeDocument/2006/relationships/slideLayout" Target="../slideLayouts/slideLayout110.xml"/><Relationship Id="rId3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4.xml"/><Relationship Id="rId7" Type="http://schemas.openxmlformats.org/officeDocument/2006/relationships/slideLayout" Target="../slideLayouts/slideLayout115.xml"/><Relationship Id="rId8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19.xml"/><Relationship Id="rId12" Type="http://schemas.openxmlformats.org/officeDocument/2006/relationships/slideLayout" Target="../slideLayouts/slideLayout120.xml"/><Relationship Id="rId13" Type="http://schemas.openxmlformats.org/officeDocument/2006/relationships/image" Target="../media/image9.png"/><Relationship Id="rId14" Type="http://schemas.openxmlformats.org/officeDocument/2006/relationships/theme" Target="../theme/theme10.xml"/></Relationships>
</file>

<file path=ppt/slideMasters/_rels/slideMaster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slideLayout" Target="../slideLayouts/slideLayout126.xml"/><Relationship Id="rId7" Type="http://schemas.openxmlformats.org/officeDocument/2006/relationships/slideLayout" Target="../slideLayouts/slideLayout127.xml"/><Relationship Id="rId8" Type="http://schemas.openxmlformats.org/officeDocument/2006/relationships/slideLayout" Target="../slideLayouts/slideLayout128.xml"/><Relationship Id="rId9" Type="http://schemas.openxmlformats.org/officeDocument/2006/relationships/slideLayout" Target="../slideLayouts/slideLayout129.xml"/><Relationship Id="rId10" Type="http://schemas.openxmlformats.org/officeDocument/2006/relationships/slideLayout" Target="../slideLayouts/slideLayout130.xml"/><Relationship Id="rId11" Type="http://schemas.openxmlformats.org/officeDocument/2006/relationships/slideLayout" Target="../slideLayouts/slideLayout131.xml"/><Relationship Id="rId12" Type="http://schemas.openxmlformats.org/officeDocument/2006/relationships/slideLayout" Target="../slideLayouts/slideLayout132.xml"/><Relationship Id="rId13" Type="http://schemas.openxmlformats.org/officeDocument/2006/relationships/theme" Target="../theme/theme11.xml"/></Relationships>
</file>

<file path=ppt/slideMasters/_rels/slideMaster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image" Target="../media/image2.png"/><Relationship Id="rId14" Type="http://schemas.openxmlformats.org/officeDocument/2006/relationships/theme" Target="../theme/theme2.xml"/></Relationships>
</file>

<file path=ppt/slideMasters/_rels/slideMaster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/Relationships>
</file>

<file path=ppt/slideMasters/_rels/slideMaster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8.xml"/><Relationship Id="rId13" Type="http://schemas.openxmlformats.org/officeDocument/2006/relationships/image" Target="../media/image3.png"/><Relationship Id="rId14" Type="http://schemas.openxmlformats.org/officeDocument/2006/relationships/theme" Target="../theme/theme4.xml"/></Relationships>
</file>

<file path=ppt/slideMasters/_rels/slideMaster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5.xml"/><Relationship Id="rId8" Type="http://schemas.openxmlformats.org/officeDocument/2006/relationships/slideLayout" Target="../slideLayouts/slideLayout56.xml"/><Relationship Id="rId9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0.xml"/><Relationship Id="rId13" Type="http://schemas.openxmlformats.org/officeDocument/2006/relationships/image" Target="../media/image4.png"/><Relationship Id="rId14" Type="http://schemas.openxmlformats.org/officeDocument/2006/relationships/theme" Target="../theme/theme5.xml"/></Relationships>
</file>

<file path=ppt/slideMasters/_rels/slideMaster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slideLayout" Target="../slideLayouts/slideLayout67.xml"/><Relationship Id="rId8" Type="http://schemas.openxmlformats.org/officeDocument/2006/relationships/slideLayout" Target="../slideLayouts/slideLayout68.xml"/><Relationship Id="rId9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2.xml"/><Relationship Id="rId13" Type="http://schemas.openxmlformats.org/officeDocument/2006/relationships/image" Target="../media/image5.png"/><Relationship Id="rId14" Type="http://schemas.openxmlformats.org/officeDocument/2006/relationships/theme" Target="../theme/theme6.xml"/></Relationships>
</file>

<file path=ppt/slideMasters/_rels/slideMaster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slideLayout" Target="../slideLayouts/slideLayout74.xml"/><Relationship Id="rId3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7.xml"/><Relationship Id="rId6" Type="http://schemas.openxmlformats.org/officeDocument/2006/relationships/slideLayout" Target="../slideLayouts/slideLayout78.xml"/><Relationship Id="rId7" Type="http://schemas.openxmlformats.org/officeDocument/2006/relationships/slideLayout" Target="../slideLayouts/slideLayout79.xml"/><Relationship Id="rId8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4.xml"/><Relationship Id="rId13" Type="http://schemas.openxmlformats.org/officeDocument/2006/relationships/image" Target="../media/image6.png"/><Relationship Id="rId14" Type="http://schemas.openxmlformats.org/officeDocument/2006/relationships/theme" Target="../theme/theme7.xml"/></Relationships>
</file>

<file path=ppt/slideMasters/_rels/slideMaster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6.xml"/><Relationship Id="rId13" Type="http://schemas.openxmlformats.org/officeDocument/2006/relationships/image" Target="../media/image7.png"/><Relationship Id="rId14" Type="http://schemas.openxmlformats.org/officeDocument/2006/relationships/theme" Target="../theme/theme8.xml"/></Relationships>
</file>

<file path=ppt/slideMasters/_rels/slideMaster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97.xml"/><Relationship Id="rId2" Type="http://schemas.openxmlformats.org/officeDocument/2006/relationships/slideLayout" Target="../slideLayouts/slideLayout98.xml"/><Relationship Id="rId3" Type="http://schemas.openxmlformats.org/officeDocument/2006/relationships/slideLayout" Target="../slideLayouts/slideLayout99.xml"/><Relationship Id="rId4" Type="http://schemas.openxmlformats.org/officeDocument/2006/relationships/slideLayout" Target="../slideLayouts/slideLayout100.xml"/><Relationship Id="rId5" Type="http://schemas.openxmlformats.org/officeDocument/2006/relationships/slideLayout" Target="../slideLayouts/slideLayout101.xml"/><Relationship Id="rId6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3.xml"/><Relationship Id="rId8" Type="http://schemas.openxmlformats.org/officeDocument/2006/relationships/slideLayout" Target="../slideLayouts/slideLayout104.xml"/><Relationship Id="rId9" Type="http://schemas.openxmlformats.org/officeDocument/2006/relationships/slideLayout" Target="../slideLayouts/slideLayout105.xml"/><Relationship Id="rId10" Type="http://schemas.openxmlformats.org/officeDocument/2006/relationships/slideLayout" Target="../slideLayouts/slideLayout106.xml"/><Relationship Id="rId11" Type="http://schemas.openxmlformats.org/officeDocument/2006/relationships/slideLayout" Target="../slideLayouts/slideLayout107.xml"/><Relationship Id="rId12" Type="http://schemas.openxmlformats.org/officeDocument/2006/relationships/slideLayout" Target="../slideLayouts/slideLayout108.xml"/><Relationship Id="rId13" Type="http://schemas.openxmlformats.org/officeDocument/2006/relationships/image" Target="../media/image8.png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CustomShape 1"/>
          <p:cNvSpPr/>
          <p:nvPr/>
        </p:nvSpPr>
        <p:spPr>
          <a:xfrm>
            <a:off x="0" y="0"/>
            <a:ext cx="10459800" cy="864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577" name="CustomShape 2"/>
          <p:cNvSpPr/>
          <p:nvPr/>
        </p:nvSpPr>
        <p:spPr>
          <a:xfrm>
            <a:off x="6095880" y="6108840"/>
            <a:ext cx="6086880" cy="74016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578" name="CustomShape 3"/>
          <p:cNvSpPr/>
          <p:nvPr/>
        </p:nvSpPr>
        <p:spPr>
          <a:xfrm>
            <a:off x="-6480" y="5349960"/>
            <a:ext cx="8277840" cy="1502280"/>
          </a:xfrm>
          <a:custGeom>
            <a:avLst/>
            <a:ahLst/>
            <a:rect l="l" t="t" r="r" b="b"/>
            <a:pathLst>
              <a:path w="21600" h="21600">
                <a:moveTo>
                  <a:pt x="16" y="0"/>
                </a:moveTo>
                <a:lnTo>
                  <a:pt x="15972" y="0"/>
                </a:lnTo>
                <a:lnTo>
                  <a:pt x="21600" y="21600"/>
                </a:lnTo>
                <a:lnTo>
                  <a:pt x="0" y="21509"/>
                </a:lnTo>
                <a:cubicBezTo>
                  <a:pt x="5" y="14339"/>
                  <a:pt x="11" y="7169"/>
                  <a:pt x="16" y="0"/>
                </a:cubicBezTo>
                <a:close/>
              </a:path>
            </a:pathLst>
          </a:custGeom>
          <a:solidFill>
            <a:srgbClr val="0171C4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579" name="CustomShape 4"/>
          <p:cNvSpPr/>
          <p:nvPr/>
        </p:nvSpPr>
        <p:spPr>
          <a:xfrm>
            <a:off x="10121760" y="0"/>
            <a:ext cx="2061000" cy="81648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7743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171C4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pic>
        <p:nvPicPr>
          <p:cNvPr id="2097152" name="图片" descr=""/>
          <p:cNvPicPr>
            <a:picLocks/>
          </p:cNvPicPr>
          <p:nvPr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>
            <a:off x="11065680" y="34560"/>
            <a:ext cx="745200" cy="747360"/>
          </a:xfrm>
          <a:prstGeom prst="rect"/>
          <a:ln w="9360">
            <a:noFill/>
          </a:ln>
        </p:spPr>
      </p:pic>
      <p:sp>
        <p:nvSpPr>
          <p:cNvPr id="1048580" name="CustomShape 5"/>
          <p:cNvSpPr/>
          <p:nvPr/>
        </p:nvSpPr>
        <p:spPr>
          <a:xfrm>
            <a:off x="127080" y="5718600"/>
            <a:ext cx="130680" cy="950400"/>
          </a:xfrm>
          <a:prstGeom prst="rect"/>
          <a:solidFill>
            <a:schemeClr val="bg1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581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r>
              <a:rPr b="0" sz="4400" lang="en-US" spc="-1" strike="noStrike">
                <a:latin typeface="Arial"/>
              </a:rPr>
              <a:t>Click to </a:t>
            </a:r>
            <a:r>
              <a:rPr b="0" sz="4400" lang="en-US" spc="-1" strike="noStrike">
                <a:latin typeface="Arial"/>
              </a:rPr>
              <a:t>edit the </a:t>
            </a:r>
            <a:r>
              <a:rPr b="0" sz="4400" lang="en-US" spc="-1" strike="noStrike">
                <a:latin typeface="Arial"/>
              </a:rPr>
              <a:t>title </a:t>
            </a:r>
            <a:r>
              <a:rPr b="0" sz="4400" lang="en-US" spc="-1" strike="noStrike">
                <a:latin typeface="Arial"/>
              </a:rPr>
              <a:t>text </a:t>
            </a:r>
            <a:r>
              <a:rPr b="0" sz="4400" lang="en-US" spc="-1" strike="noStrike">
                <a:latin typeface="Arial"/>
              </a:rPr>
              <a:t>format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8582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latin typeface="Arial"/>
              </a:rPr>
              <a:t>Click to edit the outline text format</a:t>
            </a:r>
            <a:endParaRPr b="0" sz="32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800" lang="en-US" spc="-1" strike="noStrike">
                <a:latin typeface="Arial"/>
              </a:rPr>
              <a:t>Second Outline Level</a:t>
            </a:r>
            <a:endParaRPr b="0" sz="2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latin typeface="Arial"/>
              </a:rPr>
              <a:t>Third Outline Level</a:t>
            </a:r>
            <a:endParaRPr b="0" sz="24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000" lang="en-US" spc="-1" strike="noStrike">
                <a:latin typeface="Arial"/>
              </a:rPr>
              <a:t>Fourth Outline Level</a:t>
            </a:r>
            <a:endParaRPr b="0" sz="20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Fifth Outline Level</a:t>
            </a:r>
            <a:endParaRPr b="0" sz="20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Sixth Outline Level</a:t>
            </a:r>
            <a:endParaRPr b="0" sz="20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Seventh Outline Level</a:t>
            </a:r>
            <a:endParaRPr b="0" sz="2000" lang="en-US" spc="-1" strike="noStrike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20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7" name="CustomShape 1"/>
          <p:cNvSpPr/>
          <p:nvPr/>
        </p:nvSpPr>
        <p:spPr>
          <a:xfrm>
            <a:off x="0" y="72000"/>
            <a:ext cx="1086840" cy="90540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11987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98" name="CustomShape 2"/>
          <p:cNvSpPr/>
          <p:nvPr/>
        </p:nvSpPr>
        <p:spPr>
          <a:xfrm>
            <a:off x="0" y="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99" name="CustomShape 3"/>
          <p:cNvSpPr/>
          <p:nvPr/>
        </p:nvSpPr>
        <p:spPr>
          <a:xfrm>
            <a:off x="0" y="678600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pic>
        <p:nvPicPr>
          <p:cNvPr id="2097205" name="图片" descr=""/>
          <p:cNvPicPr>
            <a:picLocks/>
          </p:cNvPicPr>
          <p:nvPr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>
            <a:off x="136800" y="238680"/>
            <a:ext cx="519480" cy="520920"/>
          </a:xfrm>
          <a:prstGeom prst="rect"/>
          <a:ln w="9360">
            <a:noFill/>
          </a:ln>
        </p:spPr>
      </p:pic>
      <p:sp>
        <p:nvSpPr>
          <p:cNvPr id="104880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r>
              <a:rPr b="0" sz="4400" lang="en-US" spc="-1" strike="noStrike">
                <a:latin typeface="Arial"/>
              </a:rPr>
              <a:t>Click to edit the title text format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880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latin typeface="Arial"/>
              </a:rPr>
              <a:t>Click to edit the outline text format</a:t>
            </a:r>
            <a:endParaRPr b="0" sz="32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800" lang="en-US" spc="-1" strike="noStrike">
                <a:latin typeface="Arial"/>
              </a:rPr>
              <a:t>Second Outline Level</a:t>
            </a:r>
            <a:endParaRPr b="0" sz="2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latin typeface="Arial"/>
              </a:rPr>
              <a:t>Third Outline Level</a:t>
            </a:r>
            <a:endParaRPr b="0" sz="24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000" lang="en-US" spc="-1" strike="noStrike">
                <a:latin typeface="Arial"/>
              </a:rPr>
              <a:t>Fourth Outline Level</a:t>
            </a:r>
            <a:endParaRPr b="0" sz="20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Fifth Outline Level</a:t>
            </a:r>
            <a:endParaRPr b="0" sz="20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Sixth Outline Level</a:t>
            </a:r>
            <a:endParaRPr b="0" sz="20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Seventh Outline Level</a:t>
            </a:r>
            <a:endParaRPr b="0" sz="2000" lang="en-US" spc="-1" strike="noStrike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</p:sldLayoutId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F8A"/>
        </a:solidFill>
      </p:bgPr>
    </p:bg>
    <p:spTree>
      <p:nvGrpSpPr>
        <p:cNvPr id="2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r>
              <a:rPr b="0" sz="4400" lang="en-US" spc="-1" strike="noStrike">
                <a:latin typeface="Arial"/>
              </a:rPr>
              <a:t>Click to edit the title text format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88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latin typeface="Arial"/>
              </a:rPr>
              <a:t>Click to edit the outline text format</a:t>
            </a:r>
            <a:endParaRPr b="0" sz="32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800" lang="en-US" spc="-1" strike="noStrike">
                <a:latin typeface="Arial"/>
              </a:rPr>
              <a:t>Second Outline Level</a:t>
            </a:r>
            <a:endParaRPr b="0" sz="2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latin typeface="Arial"/>
              </a:rPr>
              <a:t>Third Outline Level</a:t>
            </a:r>
            <a:endParaRPr b="0" sz="24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000" lang="en-US" spc="-1" strike="noStrike">
                <a:latin typeface="Arial"/>
              </a:rPr>
              <a:t>Fourth Outline Level</a:t>
            </a:r>
            <a:endParaRPr b="0" sz="20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Fifth Outline Level</a:t>
            </a:r>
            <a:endParaRPr b="0" sz="20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Sixth Outline Level</a:t>
            </a:r>
            <a:endParaRPr b="0" sz="20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Seventh Outline Level</a:t>
            </a:r>
            <a:endParaRPr b="0" sz="2000" lang="en-US" spc="-1" strike="noStrike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5" name="CustomShape 1"/>
          <p:cNvSpPr/>
          <p:nvPr/>
        </p:nvSpPr>
        <p:spPr>
          <a:xfrm>
            <a:off x="0" y="72000"/>
            <a:ext cx="1086840" cy="90540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11987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586" name="CustomShape 2"/>
          <p:cNvSpPr/>
          <p:nvPr/>
        </p:nvSpPr>
        <p:spPr>
          <a:xfrm>
            <a:off x="0" y="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587" name="CustomShape 3"/>
          <p:cNvSpPr/>
          <p:nvPr/>
        </p:nvSpPr>
        <p:spPr>
          <a:xfrm>
            <a:off x="0" y="678600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pic>
        <p:nvPicPr>
          <p:cNvPr id="2097153" name="图片" descr=""/>
          <p:cNvPicPr>
            <a:picLocks/>
          </p:cNvPicPr>
          <p:nvPr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>
            <a:off x="136800" y="238680"/>
            <a:ext cx="519480" cy="520920"/>
          </a:xfrm>
          <a:prstGeom prst="rect"/>
          <a:ln w="9360">
            <a:noFill/>
          </a:ln>
        </p:spPr>
      </p:pic>
      <p:sp>
        <p:nvSpPr>
          <p:cNvPr id="1048588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r>
              <a:rPr b="0" sz="4400" lang="en-US" spc="-1" strike="noStrike">
                <a:latin typeface="Arial"/>
              </a:rPr>
              <a:t>Click to edit the title text format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858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latin typeface="Arial"/>
              </a:rPr>
              <a:t>Click to edit the outline text format</a:t>
            </a:r>
            <a:endParaRPr b="0" sz="32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800" lang="en-US" spc="-1" strike="noStrike">
                <a:latin typeface="Arial"/>
              </a:rPr>
              <a:t>Second Outline Level</a:t>
            </a:r>
            <a:endParaRPr b="0" sz="2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latin typeface="Arial"/>
              </a:rPr>
              <a:t>Third Outline Level</a:t>
            </a:r>
            <a:endParaRPr b="0" sz="24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000" lang="en-US" spc="-1" strike="noStrike">
                <a:latin typeface="Arial"/>
              </a:rPr>
              <a:t>Fourth Outline Level</a:t>
            </a:r>
            <a:endParaRPr b="0" sz="20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Fifth Outline Level</a:t>
            </a:r>
            <a:endParaRPr b="0" sz="20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Sixth Outline Level</a:t>
            </a:r>
            <a:endParaRPr b="0" sz="20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Seventh Outline Level</a:t>
            </a:r>
            <a:endParaRPr b="0" sz="2000" lang="en-US" spc="-1" strike="noStrike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F8A"/>
        </a:solidFill>
      </p:bgPr>
    </p:bg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CustomShape 1"/>
          <p:cNvSpPr/>
          <p:nvPr/>
        </p:nvSpPr>
        <p:spPr>
          <a:xfrm>
            <a:off x="0" y="0"/>
            <a:ext cx="6804000" cy="68490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594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r>
              <a:rPr b="0" sz="4400" lang="en-US" spc="-1" strike="noStrike">
                <a:latin typeface="Arial"/>
              </a:rPr>
              <a:t>Click to edit the title text format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859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latin typeface="Arial"/>
              </a:rPr>
              <a:t>Click to edit the outline text format</a:t>
            </a:r>
            <a:endParaRPr b="0" sz="32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800" lang="en-US" spc="-1" strike="noStrike">
                <a:latin typeface="Arial"/>
              </a:rPr>
              <a:t>Second Outline Level</a:t>
            </a:r>
            <a:endParaRPr b="0" sz="2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latin typeface="Arial"/>
              </a:rPr>
              <a:t>Third Outline Level</a:t>
            </a:r>
            <a:endParaRPr b="0" sz="24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000" lang="en-US" spc="-1" strike="noStrike">
                <a:latin typeface="Arial"/>
              </a:rPr>
              <a:t>Fourth Outline Level</a:t>
            </a:r>
            <a:endParaRPr b="0" sz="20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Fifth Outline Level</a:t>
            </a:r>
            <a:endParaRPr b="0" sz="20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Sixth Outline Level</a:t>
            </a:r>
            <a:endParaRPr b="0" sz="20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Seventh Outline Level</a:t>
            </a:r>
            <a:endParaRPr b="0" sz="2000" lang="en-US" spc="-1" strike="noStrike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CustomShape 1"/>
          <p:cNvSpPr/>
          <p:nvPr/>
        </p:nvSpPr>
        <p:spPr>
          <a:xfrm>
            <a:off x="0" y="72000"/>
            <a:ext cx="1086840" cy="90540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11987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03" name="CustomShape 2"/>
          <p:cNvSpPr/>
          <p:nvPr/>
        </p:nvSpPr>
        <p:spPr>
          <a:xfrm>
            <a:off x="0" y="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04" name="CustomShape 3"/>
          <p:cNvSpPr/>
          <p:nvPr/>
        </p:nvSpPr>
        <p:spPr>
          <a:xfrm>
            <a:off x="0" y="678600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pic>
        <p:nvPicPr>
          <p:cNvPr id="2097155" name="图片" descr=""/>
          <p:cNvPicPr>
            <a:picLocks/>
          </p:cNvPicPr>
          <p:nvPr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>
            <a:off x="136800" y="238680"/>
            <a:ext cx="519480" cy="520920"/>
          </a:xfrm>
          <a:prstGeom prst="rect"/>
          <a:ln w="9360">
            <a:noFill/>
          </a:ln>
        </p:spPr>
      </p:pic>
      <p:sp>
        <p:nvSpPr>
          <p:cNvPr id="104860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r>
              <a:rPr b="0" sz="4400" lang="en-US" spc="-1" strike="noStrike">
                <a:latin typeface="Arial"/>
              </a:rPr>
              <a:t>Click to edit the title text format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860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latin typeface="Arial"/>
              </a:rPr>
              <a:t>Click to edit the outline text format</a:t>
            </a:r>
            <a:endParaRPr b="0" sz="32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800" lang="en-US" spc="-1" strike="noStrike">
                <a:latin typeface="Arial"/>
              </a:rPr>
              <a:t>Second Outline Level</a:t>
            </a:r>
            <a:endParaRPr b="0" sz="2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latin typeface="Arial"/>
              </a:rPr>
              <a:t>Third Outline Level</a:t>
            </a:r>
            <a:endParaRPr b="0" sz="24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000" lang="en-US" spc="-1" strike="noStrike">
                <a:latin typeface="Arial"/>
              </a:rPr>
              <a:t>Fourth Outline Level</a:t>
            </a:r>
            <a:endParaRPr b="0" sz="20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Fifth Outline Level</a:t>
            </a:r>
            <a:endParaRPr b="0" sz="20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Sixth Outline Level</a:t>
            </a:r>
            <a:endParaRPr b="0" sz="20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Seventh Outline Level</a:t>
            </a:r>
            <a:endParaRPr b="0" sz="2000" lang="en-US" spc="-1" strike="noStrike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</p:sldLayoutId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0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CustomShape 1"/>
          <p:cNvSpPr/>
          <p:nvPr/>
        </p:nvSpPr>
        <p:spPr>
          <a:xfrm>
            <a:off x="0" y="72000"/>
            <a:ext cx="1086840" cy="90540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11987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34" name="CustomShape 2"/>
          <p:cNvSpPr/>
          <p:nvPr/>
        </p:nvSpPr>
        <p:spPr>
          <a:xfrm>
            <a:off x="0" y="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35" name="CustomShape 3"/>
          <p:cNvSpPr/>
          <p:nvPr/>
        </p:nvSpPr>
        <p:spPr>
          <a:xfrm>
            <a:off x="0" y="678600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pic>
        <p:nvPicPr>
          <p:cNvPr id="2097163" name="图片" descr=""/>
          <p:cNvPicPr>
            <a:picLocks/>
          </p:cNvPicPr>
          <p:nvPr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>
            <a:off x="136800" y="238680"/>
            <a:ext cx="519480" cy="520920"/>
          </a:xfrm>
          <a:prstGeom prst="rect"/>
          <a:ln w="9360">
            <a:noFill/>
          </a:ln>
        </p:spPr>
      </p:pic>
      <p:sp>
        <p:nvSpPr>
          <p:cNvPr id="1048636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r>
              <a:rPr b="0" sz="4400" lang="en-US" spc="-1" strike="noStrike">
                <a:latin typeface="Arial"/>
              </a:rPr>
              <a:t>Click to edit the title text format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863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latin typeface="Arial"/>
              </a:rPr>
              <a:t>Click to edit the outline text format</a:t>
            </a:r>
            <a:endParaRPr b="0" sz="32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800" lang="en-US" spc="-1" strike="noStrike">
                <a:latin typeface="Arial"/>
              </a:rPr>
              <a:t>Second Outline Level</a:t>
            </a:r>
            <a:endParaRPr b="0" sz="2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latin typeface="Arial"/>
              </a:rPr>
              <a:t>Third Outline Level</a:t>
            </a:r>
            <a:endParaRPr b="0" sz="24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000" lang="en-US" spc="-1" strike="noStrike">
                <a:latin typeface="Arial"/>
              </a:rPr>
              <a:t>Fourth Outline Level</a:t>
            </a:r>
            <a:endParaRPr b="0" sz="20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Fifth Outline Level</a:t>
            </a:r>
            <a:endParaRPr b="0" sz="20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Sixth Outline Level</a:t>
            </a:r>
            <a:endParaRPr b="0" sz="20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Seventh Outline Level</a:t>
            </a:r>
            <a:endParaRPr b="0" sz="2000" lang="en-US" spc="-1" strike="noStrike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0" name="CustomShape 1"/>
          <p:cNvSpPr/>
          <p:nvPr/>
        </p:nvSpPr>
        <p:spPr>
          <a:xfrm>
            <a:off x="0" y="72000"/>
            <a:ext cx="1086840" cy="90540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11987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81" name="CustomShape 2"/>
          <p:cNvSpPr/>
          <p:nvPr/>
        </p:nvSpPr>
        <p:spPr>
          <a:xfrm>
            <a:off x="0" y="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82" name="CustomShape 3"/>
          <p:cNvSpPr/>
          <p:nvPr/>
        </p:nvSpPr>
        <p:spPr>
          <a:xfrm>
            <a:off x="0" y="678600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pic>
        <p:nvPicPr>
          <p:cNvPr id="2097166" name="图片" descr=""/>
          <p:cNvPicPr>
            <a:picLocks/>
          </p:cNvPicPr>
          <p:nvPr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>
            <a:off x="136800" y="238680"/>
            <a:ext cx="519480" cy="520920"/>
          </a:xfrm>
          <a:prstGeom prst="rect"/>
          <a:ln w="9360">
            <a:noFill/>
          </a:ln>
        </p:spPr>
      </p:pic>
      <p:sp>
        <p:nvSpPr>
          <p:cNvPr id="104868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r>
              <a:rPr b="0" sz="4400" lang="en-US" spc="-1" strike="noStrike">
                <a:latin typeface="Arial"/>
              </a:rPr>
              <a:t>Click to edit the title text format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868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latin typeface="Arial"/>
              </a:rPr>
              <a:t>Click to edit the outline text format</a:t>
            </a:r>
            <a:endParaRPr b="0" sz="32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800" lang="en-US" spc="-1" strike="noStrike">
                <a:latin typeface="Arial"/>
              </a:rPr>
              <a:t>Second Outline Level</a:t>
            </a:r>
            <a:endParaRPr b="0" sz="2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latin typeface="Arial"/>
              </a:rPr>
              <a:t>Third Outline Level</a:t>
            </a:r>
            <a:endParaRPr b="0" sz="24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000" lang="en-US" spc="-1" strike="noStrike">
                <a:latin typeface="Arial"/>
              </a:rPr>
              <a:t>Fourth Outline Level</a:t>
            </a:r>
            <a:endParaRPr b="0" sz="20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Fifth Outline Level</a:t>
            </a:r>
            <a:endParaRPr b="0" sz="20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Sixth Outline Level</a:t>
            </a:r>
            <a:endParaRPr b="0" sz="20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Seventh Outline Level</a:t>
            </a:r>
            <a:endParaRPr b="0" sz="2000" lang="en-US" spc="-1" strike="noStrike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</p:sldLayoutId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CustomShape 1"/>
          <p:cNvSpPr/>
          <p:nvPr/>
        </p:nvSpPr>
        <p:spPr>
          <a:xfrm>
            <a:off x="0" y="72000"/>
            <a:ext cx="1091520" cy="910080"/>
          </a:xfrm>
          <a:custGeom>
            <a:avLst/>
            <a:ahLst/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rgbClr val="000000"/>
          </a:fontRef>
        </p:style>
      </p:sp>
      <p:sp>
        <p:nvSpPr>
          <p:cNvPr id="1048699" name="CustomShape 2"/>
          <p:cNvSpPr/>
          <p:nvPr/>
        </p:nvSpPr>
        <p:spPr>
          <a:xfrm>
            <a:off x="0" y="0"/>
            <a:ext cx="12187800" cy="67680"/>
          </a:xfrm>
          <a:prstGeom prst="rect"/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rgbClr val="000000"/>
          </a:fontRef>
        </p:style>
      </p:sp>
      <p:sp>
        <p:nvSpPr>
          <p:cNvPr id="1048700" name="CustomShape 3"/>
          <p:cNvSpPr/>
          <p:nvPr/>
        </p:nvSpPr>
        <p:spPr>
          <a:xfrm>
            <a:off x="0" y="6786000"/>
            <a:ext cx="12187800" cy="67680"/>
          </a:xfrm>
          <a:prstGeom prst="rect"/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rgbClr val="000000"/>
          </a:fontRef>
        </p:style>
      </p:sp>
      <p:pic>
        <p:nvPicPr>
          <p:cNvPr id="2097169" name="图片 10" descr=""/>
          <p:cNvPicPr>
            <a:picLocks/>
          </p:cNvPicPr>
          <p:nvPr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>
            <a:off x="136800" y="238680"/>
            <a:ext cx="524160" cy="525600"/>
          </a:xfrm>
          <a:prstGeom prst="rect"/>
          <a:ln>
            <a:noFill/>
          </a:ln>
        </p:spPr>
      </p:pic>
      <p:sp>
        <p:nvSpPr>
          <p:cNvPr id="104870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/>
        </p:spPr>
        <p:txBody>
          <a:bodyPr anchor="ctr" bIns="0" lIns="0" rIns="0" tIns="0"/>
          <a:p>
            <a:r>
              <a:rPr b="0" sz="1800" lang="en-US" spc="-1" strike="noStrike">
                <a:latin typeface="Arial"/>
              </a:rPr>
              <a:t>Click to edit the title text format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70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latin typeface="Arial"/>
              </a:rPr>
              <a:t>Click to edit the outline text format</a:t>
            </a:r>
            <a:endParaRPr b="0" sz="32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800" lang="en-US" spc="-1" strike="noStrike">
                <a:latin typeface="Arial"/>
              </a:rPr>
              <a:t>Second Outline Level</a:t>
            </a:r>
            <a:endParaRPr b="0" sz="2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latin typeface="Arial"/>
              </a:rPr>
              <a:t>Third Outline Level</a:t>
            </a:r>
            <a:endParaRPr b="0" sz="24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000" lang="en-US" spc="-1" strike="noStrike">
                <a:latin typeface="Arial"/>
              </a:rPr>
              <a:t>Fourth Outline Level</a:t>
            </a:r>
            <a:endParaRPr b="0" sz="20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Fifth Outline Level</a:t>
            </a:r>
            <a:endParaRPr b="0" sz="20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Sixth Outline Level</a:t>
            </a:r>
            <a:endParaRPr b="0" sz="20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Seventh Outline Level</a:t>
            </a:r>
            <a:endParaRPr b="0" sz="2000" lang="en-US" spc="-1" strike="noStrike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</p:sldLayoutId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3" name="CustomShape 1"/>
          <p:cNvSpPr/>
          <p:nvPr/>
        </p:nvSpPr>
        <p:spPr>
          <a:xfrm>
            <a:off x="0" y="72000"/>
            <a:ext cx="1086840" cy="90540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11987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44" name="CustomShape 2"/>
          <p:cNvSpPr/>
          <p:nvPr/>
        </p:nvSpPr>
        <p:spPr>
          <a:xfrm>
            <a:off x="0" y="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45" name="CustomShape 3"/>
          <p:cNvSpPr/>
          <p:nvPr/>
        </p:nvSpPr>
        <p:spPr>
          <a:xfrm>
            <a:off x="0" y="678600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pic>
        <p:nvPicPr>
          <p:cNvPr id="2097196" name="图片" descr=""/>
          <p:cNvPicPr>
            <a:picLocks/>
          </p:cNvPicPr>
          <p:nvPr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>
            <a:off x="136800" y="238680"/>
            <a:ext cx="519480" cy="520920"/>
          </a:xfrm>
          <a:prstGeom prst="rect"/>
          <a:ln w="9360">
            <a:noFill/>
          </a:ln>
        </p:spPr>
      </p:pic>
      <p:sp>
        <p:nvSpPr>
          <p:cNvPr id="1048746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/>
        </p:spPr>
        <p:txBody>
          <a:bodyPr anchor="ctr" bIns="0" lIns="0" rIns="0" tIns="0"/>
          <a:p>
            <a:r>
              <a:rPr b="0" sz="1800" lang="en-US" spc="-1" strike="noStrike">
                <a:latin typeface="Arial"/>
              </a:rPr>
              <a:t>Click to edit the title text format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74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Click to edit the outline text format</a:t>
            </a:r>
            <a:endParaRPr b="0" sz="18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1800" lang="en-US" spc="-1" strike="noStrike">
                <a:latin typeface="Arial"/>
              </a:rPr>
              <a:t>Second Outline Level</a:t>
            </a:r>
            <a:endParaRPr b="0" sz="1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Third Outline Level</a:t>
            </a:r>
            <a:endParaRPr b="0" sz="18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1800" lang="en-US" spc="-1" strike="noStrike">
                <a:latin typeface="Arial"/>
              </a:rPr>
              <a:t>Fourth Outline Level</a:t>
            </a:r>
            <a:endParaRPr b="0" sz="18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Fifth Outline Level</a:t>
            </a:r>
            <a:endParaRPr b="0" sz="18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Sixth Outline Level</a:t>
            </a:r>
            <a:endParaRPr b="0" sz="18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Seventh Outline Level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748" name="PlaceHolder 6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Click to edit the outline text format</a:t>
            </a:r>
            <a:endParaRPr b="0" sz="18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1800" lang="en-US" spc="-1" strike="noStrike">
                <a:latin typeface="Arial"/>
              </a:rPr>
              <a:t>Second Outline Level</a:t>
            </a:r>
            <a:endParaRPr b="0" sz="1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Third Outline Level</a:t>
            </a:r>
            <a:endParaRPr b="0" sz="18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1800" lang="en-US" spc="-1" strike="noStrike">
                <a:latin typeface="Arial"/>
              </a:rPr>
              <a:t>Fourth Outline Level</a:t>
            </a:r>
            <a:endParaRPr b="0" sz="18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Fifth Outline Level</a:t>
            </a:r>
            <a:endParaRPr b="0" sz="18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Sixth Outline Level</a:t>
            </a:r>
            <a:endParaRPr b="0" sz="18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Seventh Outline Level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749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Click to edit the outline text format</a:t>
            </a:r>
            <a:endParaRPr b="0" sz="18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1800" lang="en-US" spc="-1" strike="noStrike">
                <a:latin typeface="Arial"/>
              </a:rPr>
              <a:t>Second Outline Level</a:t>
            </a:r>
            <a:endParaRPr b="0" sz="1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Third Outline Level</a:t>
            </a:r>
            <a:endParaRPr b="0" sz="18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1800" lang="en-US" spc="-1" strike="noStrike">
                <a:latin typeface="Arial"/>
              </a:rPr>
              <a:t>Fourth Outline Level</a:t>
            </a:r>
            <a:endParaRPr b="0" sz="18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Fifth Outline Level</a:t>
            </a:r>
            <a:endParaRPr b="0" sz="18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Sixth Outline Level</a:t>
            </a:r>
            <a:endParaRPr b="0" sz="18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Seventh Outline Level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750" name="PlaceHolder 8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Click to edit the outline text format</a:t>
            </a:r>
            <a:endParaRPr b="0" sz="18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1800" lang="en-US" spc="-1" strike="noStrike">
                <a:latin typeface="Arial"/>
              </a:rPr>
              <a:t>Second Outline Level</a:t>
            </a:r>
            <a:endParaRPr b="0" sz="1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Third Outline Level</a:t>
            </a:r>
            <a:endParaRPr b="0" sz="18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1800" lang="en-US" spc="-1" strike="noStrike">
                <a:latin typeface="Arial"/>
              </a:rPr>
              <a:t>Fourth Outline Level</a:t>
            </a:r>
            <a:endParaRPr b="0" sz="18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Fifth Outline Level</a:t>
            </a:r>
            <a:endParaRPr b="0" sz="18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Sixth Outline Level</a:t>
            </a:r>
            <a:endParaRPr b="0" sz="18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800" lang="en-US" spc="-1" strike="noStrike">
                <a:latin typeface="Arial"/>
              </a:rPr>
              <a:t>Seventh Outline Level</a:t>
            </a:r>
            <a:endParaRPr b="0" sz="1800" lang="en-US" spc="-1" strike="noStrike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</p:sldLayoutId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9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4" name="CustomShape 1"/>
          <p:cNvSpPr/>
          <p:nvPr/>
        </p:nvSpPr>
        <p:spPr>
          <a:xfrm>
            <a:off x="0" y="72000"/>
            <a:ext cx="1086840" cy="90540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11987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65" name="CustomShape 2"/>
          <p:cNvSpPr/>
          <p:nvPr/>
        </p:nvSpPr>
        <p:spPr>
          <a:xfrm>
            <a:off x="0" y="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66" name="CustomShape 3"/>
          <p:cNvSpPr/>
          <p:nvPr/>
        </p:nvSpPr>
        <p:spPr>
          <a:xfrm>
            <a:off x="0" y="6786000"/>
            <a:ext cx="12183120" cy="63000"/>
          </a:xfrm>
          <a:prstGeom prst="rect"/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pic>
        <p:nvPicPr>
          <p:cNvPr id="2097201" name="图片" descr=""/>
          <p:cNvPicPr>
            <a:picLocks/>
          </p:cNvPicPr>
          <p:nvPr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>
            <a:off x="136800" y="238680"/>
            <a:ext cx="519480" cy="520920"/>
          </a:xfrm>
          <a:prstGeom prst="rect"/>
          <a:ln w="9360">
            <a:noFill/>
          </a:ln>
        </p:spPr>
      </p:pic>
      <p:sp>
        <p:nvSpPr>
          <p:cNvPr id="1048767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/>
        </p:spPr>
        <p:txBody>
          <a:bodyPr anchor="ctr" bIns="0" lIns="0" rIns="0" tIns="0"/>
          <a:p>
            <a:pPr algn="ctr"/>
            <a:r>
              <a:rPr b="0" sz="4400" lang="en-US" spc="-1" strike="noStrike">
                <a:latin typeface="Arial"/>
              </a:rPr>
              <a:t>Click to edit the title text format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876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/>
        </p:spPr>
        <p:txBody>
          <a:bodyPr bIns="0" lIns="0" rIns="0" tIns="0">
            <a:normAutofit/>
          </a:bodyPr>
          <a:p>
            <a:pPr indent="-324000" marL="432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latin typeface="Arial"/>
              </a:rPr>
              <a:t>Click to edit the outline text format</a:t>
            </a:r>
            <a:endParaRPr b="0" sz="3200" lang="en-US" spc="-1" strike="noStrike">
              <a:latin typeface="Arial"/>
            </a:endParaRPr>
          </a:p>
          <a:p>
            <a:pPr indent="-324000" lvl="1" marL="86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800" lang="en-US" spc="-1" strike="noStrike">
                <a:latin typeface="Arial"/>
              </a:rPr>
              <a:t>Second Outline Level</a:t>
            </a:r>
            <a:endParaRPr b="0" sz="2800" lang="en-US" spc="-1" strike="noStrike">
              <a:latin typeface="Arial"/>
            </a:endParaRPr>
          </a:p>
          <a:p>
            <a:pPr indent="-288000" lvl="2" marL="129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latin typeface="Arial"/>
              </a:rPr>
              <a:t>Third Outline Level</a:t>
            </a:r>
            <a:endParaRPr b="0" sz="2400" lang="en-US" spc="-1" strike="noStrike">
              <a:latin typeface="Arial"/>
            </a:endParaRPr>
          </a:p>
          <a:p>
            <a:pPr indent="-216000" lvl="3" marL="1728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sz="2000" lang="en-US" spc="-1" strike="noStrike">
                <a:latin typeface="Arial"/>
              </a:rPr>
              <a:t>Fourth Outline Level</a:t>
            </a:r>
            <a:endParaRPr b="0" sz="2000" lang="en-US" spc="-1" strike="noStrike">
              <a:latin typeface="Arial"/>
            </a:endParaRPr>
          </a:p>
          <a:p>
            <a:pPr indent="-216000" lvl="4" marL="2160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Fifth Outline Level</a:t>
            </a:r>
            <a:endParaRPr b="0" sz="2000" lang="en-US" spc="-1" strike="noStrike">
              <a:latin typeface="Arial"/>
            </a:endParaRPr>
          </a:p>
          <a:p>
            <a:pPr indent="-216000" lvl="5" marL="2592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Sixth Outline Level</a:t>
            </a:r>
            <a:endParaRPr b="0" sz="2000" lang="en-US" spc="-1" strike="noStrike">
              <a:latin typeface="Arial"/>
            </a:endParaRPr>
          </a:p>
          <a:p>
            <a:pPr indent="-216000" lvl="6" marL="3024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latin typeface="Arial"/>
              </a:rPr>
              <a:t>Seventh Outline Level</a:t>
            </a:r>
            <a:endParaRPr b="0" sz="2000" lang="en-US" spc="-1" strike="noStrike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</p:sldLayoutIdLst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25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61.xml"/><Relationship Id="rId3" Type="http://schemas.openxmlformats.org/officeDocument/2006/relationships/notesSlide" Target="../notesSlides/notesSlide1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61.xml"/><Relationship Id="rId3" Type="http://schemas.openxmlformats.org/officeDocument/2006/relationships/notesSlide" Target="../notesSlides/notesSlide2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77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61.xml"/><Relationship Id="rId5" Type="http://schemas.openxmlformats.org/officeDocument/2006/relationships/notesSlide" Target="../notesSlides/notesSlide3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slideLayout" Target="../slideLayouts/slideLayout61.xml"/><Relationship Id="rId7" Type="http://schemas.openxmlformats.org/officeDocument/2006/relationships/notesSlide" Target="../notesSlides/notesSlide4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5" Type="http://schemas.openxmlformats.org/officeDocument/2006/relationships/image" Target="../media/image37.png"/><Relationship Id="rId6" Type="http://schemas.openxmlformats.org/officeDocument/2006/relationships/image" Target="../media/image38.png"/><Relationship Id="rId7" Type="http://schemas.openxmlformats.org/officeDocument/2006/relationships/image" Target="../media/image39.png"/><Relationship Id="rId8" Type="http://schemas.openxmlformats.org/officeDocument/2006/relationships/image" Target="../media/image40.png"/><Relationship Id="rId9" Type="http://schemas.openxmlformats.org/officeDocument/2006/relationships/image" Target="../media/image41.png"/><Relationship Id="rId10" Type="http://schemas.openxmlformats.org/officeDocument/2006/relationships/image" Target="../media/image42.png"/><Relationship Id="rId11" Type="http://schemas.openxmlformats.org/officeDocument/2006/relationships/image" Target="../media/image43.png"/><Relationship Id="rId12" Type="http://schemas.openxmlformats.org/officeDocument/2006/relationships/image" Target="../media/image44.png"/><Relationship Id="rId13" Type="http://schemas.openxmlformats.org/officeDocument/2006/relationships/image" Target="../media/image45.png"/><Relationship Id="rId14" Type="http://schemas.openxmlformats.org/officeDocument/2006/relationships/image" Target="../media/image46.png"/><Relationship Id="rId15" Type="http://schemas.openxmlformats.org/officeDocument/2006/relationships/slideLayout" Target="../slideLayouts/slideLayout61.xml"/><Relationship Id="rId16" Type="http://schemas.openxmlformats.org/officeDocument/2006/relationships/notesSlide" Target="../notesSlides/notesSlide5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6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7.xml"/></Relationships>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image" Target="../media/image50.png"/><Relationship Id="rId3" Type="http://schemas.openxmlformats.org/officeDocument/2006/relationships/image" Target="../media/image51.png"/><Relationship Id="rId4" Type="http://schemas.openxmlformats.org/officeDocument/2006/relationships/image" Target="../media/image52.png"/><Relationship Id="rId5" Type="http://schemas.openxmlformats.org/officeDocument/2006/relationships/slideLayout" Target="../slideLayouts/slideLayout95.xml"/></Relationships>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image" Target="../media/image53.jpeg"/><Relationship Id="rId2" Type="http://schemas.openxmlformats.org/officeDocument/2006/relationships/slideLayout" Target="../slideLayouts/slideLayout97.xml"/></Relationships>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image" Target="../media/image55.png"/><Relationship Id="rId3" Type="http://schemas.openxmlformats.org/officeDocument/2006/relationships/slideLayout" Target="../slideLayouts/slideLayout97.xml"/></Relationships>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09.xml"/></Relationships>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image" Target="../media/image58.png"/><Relationship Id="rId3" Type="http://schemas.openxmlformats.org/officeDocument/2006/relationships/slideLayout" Target="../slideLayouts/slideLayout109.xml"/></Relationships>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09.xml"/></Relationships>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09.xml"/></Relationships>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09.xml"/></Relationships>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09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25.xml"/></Relationships>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09.xml"/></Relationships>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image" Target="../media/image65.png"/><Relationship Id="rId3" Type="http://schemas.openxmlformats.org/officeDocument/2006/relationships/slideLayout" Target="../slideLayouts/slideLayout109.xml"/></Relationships>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09.xml"/></Relationships>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21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slideLayout" Target="../slideLayouts/slideLayout3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7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25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49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xmlns:r="http://schemas.openxmlformats.org/officeDocument/2006/relationships" r:embed="rId1"/>
          <a:stretch>
            <a:fillRect/>
          </a:stretch>
        </a:blipFill>
      </p:bgPr>
    </p:bg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CustomShape 1"/>
          <p:cNvSpPr/>
          <p:nvPr/>
        </p:nvSpPr>
        <p:spPr>
          <a:xfrm>
            <a:off x="393840" y="5816160"/>
            <a:ext cx="6346440" cy="7920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b" bIns="45000" lIns="90000" rIns="90000" tIns="45000"/>
          <a:p>
            <a:pPr>
              <a:lnSpc>
                <a:spcPct val="90000"/>
              </a:lnSpc>
            </a:pPr>
            <a:r>
              <a:rPr b="1" sz="4800" lang="en-US" spc="-1" strike="noStrike">
                <a:solidFill>
                  <a:srgbClr val="FFFFFF"/>
                </a:solidFill>
                <a:latin typeface="微软雅黑"/>
                <a:ea typeface="微软雅黑"/>
              </a:rPr>
              <a:t>KCF</a:t>
            </a:r>
            <a:r>
              <a:rPr b="1" sz="4800" lang="en-US" spc="-1" strike="noStrike">
                <a:solidFill>
                  <a:srgbClr val="FFFFFF"/>
                </a:solidFill>
                <a:latin typeface="微软雅黑"/>
                <a:ea typeface="微软雅黑"/>
              </a:rPr>
              <a:t>目标跟踪算法</a:t>
            </a:r>
            <a:endParaRPr b="0" sz="4800" lang="en-US" spc="-1" strike="noStrike">
              <a:latin typeface="Arial"/>
            </a:endParaRPr>
          </a:p>
        </p:txBody>
      </p:sp>
      <p:sp>
        <p:nvSpPr>
          <p:cNvPr id="1048584" name="CustomShape 2"/>
          <p:cNvSpPr/>
          <p:nvPr/>
        </p:nvSpPr>
        <p:spPr>
          <a:xfrm>
            <a:off x="8153280" y="6285600"/>
            <a:ext cx="3957120" cy="49752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sz="2400" lang="en-US" spc="-1" strike="noStrike">
                <a:solidFill>
                  <a:srgbClr val="FFFFFF"/>
                </a:solidFill>
                <a:latin typeface="微软雅黑"/>
                <a:ea typeface="微软雅黑"/>
              </a:rPr>
              <a:t>赵梓豪 </a:t>
            </a:r>
            <a:r>
              <a:rPr b="0" sz="2400" lang="en-US" spc="-1" strike="noStrike">
                <a:solidFill>
                  <a:srgbClr val="FFFFFF"/>
                </a:solidFill>
                <a:latin typeface="微软雅黑"/>
                <a:ea typeface="微软雅黑"/>
              </a:rPr>
              <a:t>2019.1.4</a:t>
            </a:r>
            <a:endParaRPr b="0" sz="24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CustomShape 1"/>
          <p:cNvSpPr/>
          <p:nvPr/>
        </p:nvSpPr>
        <p:spPr>
          <a:xfrm>
            <a:off x="118872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Typical  Trackers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647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648" name="CustomShape 3"/>
          <p:cNvSpPr/>
          <p:nvPr/>
        </p:nvSpPr>
        <p:spPr>
          <a:xfrm>
            <a:off x="640440" y="1417680"/>
            <a:ext cx="10964160" cy="39690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0" lIns="0" rIns="0" tIns="0">
            <a:normAutofit/>
          </a:bodyPr>
          <a:p>
            <a:pPr indent="-315720" marL="432000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 </a:t>
            </a:r>
            <a:r>
              <a:rPr b="1" sz="24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CNN based trackers</a:t>
            </a:r>
            <a:endParaRPr b="0" sz="2400" lang="en-US" spc="-1" strike="noStrike">
              <a:latin typeface="Arial"/>
            </a:endParaRPr>
          </a:p>
          <a:p>
            <a:pPr indent="-315720" lvl="1" marL="864000">
              <a:lnSpc>
                <a:spcPct val="12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1" sz="20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SiamFC </a:t>
            </a: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(Hyeonseob Nam) Fully-Convolutional Siamese Networks for Object Tracking</a:t>
            </a:r>
            <a:endParaRPr b="0" sz="2000" lang="en-US" spc="-1" strike="noStrike">
              <a:latin typeface="Arial"/>
            </a:endParaRPr>
          </a:p>
          <a:p>
            <a:pPr indent="-315720" lvl="1" marL="864000">
              <a:lnSpc>
                <a:spcPct val="12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SiamRPN</a:t>
            </a:r>
            <a:endParaRPr b="0" sz="2000" lang="en-US" spc="-1" strike="noStrike">
              <a:latin typeface="Arial"/>
            </a:endParaRPr>
          </a:p>
          <a:p>
            <a:pPr indent="-315720" lvl="1" marL="864000">
              <a:lnSpc>
                <a:spcPct val="12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MD-Net</a:t>
            </a:r>
            <a:endParaRPr b="0" sz="2000" lang="en-US" spc="-1" strike="noStrike">
              <a:latin typeface="Arial"/>
            </a:endParaRPr>
          </a:p>
        </p:txBody>
      </p:sp>
      <p:sp>
        <p:nvSpPr>
          <p:cNvPr id="1048649" name="CustomShape 4"/>
          <p:cNvSpPr/>
          <p:nvPr/>
        </p:nvSpPr>
        <p:spPr>
          <a:xfrm>
            <a:off x="0" y="5128560"/>
            <a:ext cx="12183120" cy="1650600"/>
          </a:xfrm>
          <a:prstGeom prst="rect"/>
          <a:solidFill>
            <a:srgbClr val="2E75B6">
              <a:alpha val="40000"/>
            </a:srgbClr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50" name="CustomShape 5"/>
          <p:cNvSpPr/>
          <p:nvPr/>
        </p:nvSpPr>
        <p:spPr>
          <a:xfrm>
            <a:off x="839880" y="5840640"/>
            <a:ext cx="1050516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	</a:t>
            </a:r>
            <a:r>
              <a:rPr b="0" sz="1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分为离线更新权重与在线更新权重，需要在</a:t>
            </a:r>
            <a:r>
              <a:rPr b="0" sz="1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GPU</a:t>
            </a:r>
            <a:r>
              <a:rPr b="0" sz="1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上运行。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651" name="CustomShape 6"/>
          <p:cNvSpPr/>
          <p:nvPr/>
        </p:nvSpPr>
        <p:spPr>
          <a:xfrm>
            <a:off x="839520" y="5358240"/>
            <a:ext cx="1088280" cy="35676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sz="1800" lang="en-US" spc="-1" strike="noStrike">
                <a:solidFill>
                  <a:srgbClr val="004F8A"/>
                </a:solidFill>
                <a:latin typeface="微软雅黑"/>
                <a:ea typeface="微软雅黑"/>
              </a:rPr>
              <a:t>基于深度学习的跟踪器</a:t>
            </a:r>
            <a:endParaRPr b="0" sz="18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F8A"/>
        </a:solidFill>
      </p:bgPr>
    </p:bg>
    <p:spTree>
      <p:nvGrpSpPr>
        <p:cNvPr id="1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图片" descr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16502" r="0" b="16502"/>
          <a:stretch>
            <a:fillRect/>
          </a:stretch>
        </p:blipFill>
        <p:spPr>
          <a:xfrm>
            <a:off x="0" y="0"/>
            <a:ext cx="6804000" cy="6849000"/>
          </a:xfrm>
          <a:prstGeom prst="rect"/>
          <a:ln>
            <a:noFill/>
          </a:ln>
        </p:spPr>
      </p:pic>
      <p:sp>
        <p:nvSpPr>
          <p:cNvPr id="1048652" name="CustomShape 1"/>
          <p:cNvSpPr/>
          <p:nvPr/>
        </p:nvSpPr>
        <p:spPr>
          <a:xfrm>
            <a:off x="0" y="2870280"/>
            <a:ext cx="6493320" cy="1080000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53" name="CustomShape 2"/>
          <p:cNvSpPr/>
          <p:nvPr/>
        </p:nvSpPr>
        <p:spPr>
          <a:xfrm rot="16200000" flipH="1">
            <a:off x="5201280" y="-124200"/>
            <a:ext cx="6849000" cy="7115040"/>
          </a:xfrm>
          <a:prstGeom prst="flowChartManualInput"/>
          <a:solidFill>
            <a:srgbClr val="0171C5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54" name="CustomShape 3"/>
          <p:cNvSpPr/>
          <p:nvPr/>
        </p:nvSpPr>
        <p:spPr>
          <a:xfrm>
            <a:off x="-1463040" y="2560320"/>
            <a:ext cx="5560920" cy="17910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 algn="r">
              <a:lnSpc>
                <a:spcPct val="90000"/>
              </a:lnSpc>
            </a:pPr>
            <a:r>
              <a:rPr b="0" sz="6000" lang="en-US" spc="-1" strike="noStrike">
                <a:solidFill>
                  <a:srgbClr val="FFFFFF"/>
                </a:solidFill>
                <a:latin typeface="微软雅黑"/>
                <a:ea typeface="微软雅黑"/>
              </a:rPr>
              <a:t>KCF</a:t>
            </a:r>
            <a:endParaRPr b="0" sz="6000" lang="en-US" spc="-1" strike="noStrike">
              <a:latin typeface="Arial"/>
            </a:endParaRPr>
          </a:p>
        </p:txBody>
      </p:sp>
      <p:sp>
        <p:nvSpPr>
          <p:cNvPr id="1048655" name="CustomShape 4"/>
          <p:cNvSpPr/>
          <p:nvPr/>
        </p:nvSpPr>
        <p:spPr>
          <a:xfrm>
            <a:off x="7452720" y="-1518840"/>
            <a:ext cx="4037040" cy="922716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0" sz="60000" lang="en-US" spc="-1" strike="noStrike">
                <a:solidFill>
                  <a:srgbClr val="004F8A"/>
                </a:solidFill>
                <a:latin typeface="Calibri"/>
                <a:ea typeface="微軟正黑體"/>
              </a:rPr>
              <a:t>3</a:t>
            </a:r>
            <a:endParaRPr b="0" sz="60000" lang="en-US" spc="-1" strike="noStrike">
              <a:latin typeface="Arial"/>
            </a:endParaRPr>
          </a:p>
        </p:txBody>
      </p:sp>
      <p:sp>
        <p:nvSpPr>
          <p:cNvPr id="1048656" name="Line 5"/>
          <p:cNvSpPr/>
          <p:nvPr/>
        </p:nvSpPr>
        <p:spPr>
          <a:xfrm>
            <a:off x="0" y="2971800"/>
            <a:ext cx="5892480" cy="360"/>
          </a:xfrm>
          <a:prstGeom prst="line"/>
          <a:ln w="6480" cap="rnd">
            <a:solidFill>
              <a:srgbClr val="5B9BD5"/>
            </a:solidFill>
            <a:custDash>
              <a:ds d="100000" sp="1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57" name="Line 6"/>
          <p:cNvSpPr/>
          <p:nvPr/>
        </p:nvSpPr>
        <p:spPr>
          <a:xfrm>
            <a:off x="0" y="3873240"/>
            <a:ext cx="5689440" cy="360"/>
          </a:xfrm>
          <a:prstGeom prst="line"/>
          <a:ln w="6480" cap="rnd">
            <a:solidFill>
              <a:srgbClr val="5B9BD5"/>
            </a:solidFill>
            <a:custDash>
              <a:ds d="100000" sp="1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</p:spTree>
  </p:cSld>
  <p:clrMapOvr>
    <a:masterClrMapping/>
  </p:clrMapOvr>
  <p:timing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Top-down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659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660" name="CustomShape 3"/>
          <p:cNvSpPr/>
          <p:nvPr/>
        </p:nvSpPr>
        <p:spPr>
          <a:xfrm>
            <a:off x="4794480" y="4359600"/>
            <a:ext cx="2593800" cy="1179000"/>
          </a:xfrm>
          <a:prstGeom prst="flowChartDecision"/>
          <a:solidFill>
            <a:srgbClr val="004F8A"/>
          </a:solidFill>
          <a:ln w="28440">
            <a:solidFill>
              <a:srgbClr val="FFFFFF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61" name="CustomShape 4"/>
          <p:cNvSpPr/>
          <p:nvPr/>
        </p:nvSpPr>
        <p:spPr>
          <a:xfrm>
            <a:off x="4794480" y="4041720"/>
            <a:ext cx="2593800" cy="1179000"/>
          </a:xfrm>
          <a:prstGeom prst="flowChartDecision"/>
          <a:solidFill>
            <a:srgbClr val="0171C5"/>
          </a:solidFill>
          <a:ln w="28440">
            <a:solidFill>
              <a:srgbClr val="FFFFFF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62" name="CustomShape 5"/>
          <p:cNvSpPr/>
          <p:nvPr/>
        </p:nvSpPr>
        <p:spPr>
          <a:xfrm>
            <a:off x="4794480" y="3723480"/>
            <a:ext cx="2593800" cy="1179000"/>
          </a:xfrm>
          <a:prstGeom prst="flowChartDecision"/>
          <a:solidFill>
            <a:srgbClr val="004F8A"/>
          </a:solidFill>
          <a:ln w="28440">
            <a:solidFill>
              <a:srgbClr val="FFFFFF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63" name="CustomShape 6"/>
          <p:cNvSpPr/>
          <p:nvPr/>
        </p:nvSpPr>
        <p:spPr>
          <a:xfrm>
            <a:off x="4794480" y="3405600"/>
            <a:ext cx="2593800" cy="1179000"/>
          </a:xfrm>
          <a:prstGeom prst="flowChartDecision"/>
          <a:solidFill>
            <a:srgbClr val="0171C5"/>
          </a:solidFill>
          <a:ln w="28440">
            <a:solidFill>
              <a:srgbClr val="FFFFFF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64" name="CustomShape 7"/>
          <p:cNvSpPr/>
          <p:nvPr/>
        </p:nvSpPr>
        <p:spPr>
          <a:xfrm>
            <a:off x="4794480" y="3087360"/>
            <a:ext cx="2593800" cy="1179000"/>
          </a:xfrm>
          <a:prstGeom prst="flowChartDecision"/>
          <a:solidFill>
            <a:srgbClr val="004F8A"/>
          </a:solidFill>
          <a:ln w="28440">
            <a:solidFill>
              <a:srgbClr val="FFFFFF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65" name="CustomShape 8"/>
          <p:cNvSpPr/>
          <p:nvPr/>
        </p:nvSpPr>
        <p:spPr>
          <a:xfrm>
            <a:off x="4794480" y="2769120"/>
            <a:ext cx="2593800" cy="1179000"/>
          </a:xfrm>
          <a:prstGeom prst="flowChartDecision"/>
          <a:solidFill>
            <a:srgbClr val="0171C5"/>
          </a:solidFill>
          <a:ln w="28440">
            <a:solidFill>
              <a:srgbClr val="FFFFFF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66" name="Line 9"/>
          <p:cNvSpPr/>
          <p:nvPr/>
        </p:nvSpPr>
        <p:spPr>
          <a:xfrm>
            <a:off x="4879080" y="2419920"/>
            <a:ext cx="914400" cy="914400"/>
          </a:xfrm>
          <a:prstGeom prst="line"/>
          <a:ln w="12600">
            <a:solidFill>
              <a:srgbClr val="0171C5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67" name="Line 10"/>
          <p:cNvSpPr/>
          <p:nvPr/>
        </p:nvSpPr>
        <p:spPr>
          <a:xfrm flipH="1">
            <a:off x="3731040" y="2419920"/>
            <a:ext cx="1148040" cy="360"/>
          </a:xfrm>
          <a:prstGeom prst="line"/>
          <a:ln w="12600">
            <a:solidFill>
              <a:srgbClr val="0171C5"/>
            </a:solidFill>
            <a:round/>
            <a:tailEnd type="oval" w="med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68" name="CustomShape 11"/>
          <p:cNvSpPr/>
          <p:nvPr/>
        </p:nvSpPr>
        <p:spPr>
          <a:xfrm>
            <a:off x="2107800" y="2248560"/>
            <a:ext cx="1486800" cy="326520"/>
          </a:xfrm>
          <a:prstGeom prst="rect"/>
          <a:solidFill>
            <a:srgbClr val="0171C5"/>
          </a:solidFill>
          <a:ln w="9360">
            <a:solidFill>
              <a:srgbClr val="0171C5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0" sz="1600" lang="en-US" spc="80" strike="noStrike">
                <a:solidFill>
                  <a:srgbClr val="FFFFFF"/>
                </a:solidFill>
                <a:latin typeface="微软雅黑"/>
                <a:ea typeface="微软雅黑"/>
              </a:rPr>
              <a:t>Algorithm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669" name="Line 12"/>
          <p:cNvSpPr/>
          <p:nvPr/>
        </p:nvSpPr>
        <p:spPr>
          <a:xfrm flipH="1">
            <a:off x="3731040" y="4009680"/>
            <a:ext cx="1148040" cy="360"/>
          </a:xfrm>
          <a:prstGeom prst="line"/>
          <a:ln w="12600">
            <a:solidFill>
              <a:srgbClr val="0171C5"/>
            </a:solidFill>
            <a:round/>
            <a:tailEnd type="oval" w="med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70" name="Line 13"/>
          <p:cNvSpPr/>
          <p:nvPr/>
        </p:nvSpPr>
        <p:spPr>
          <a:xfrm flipH="1">
            <a:off x="3731040" y="4650480"/>
            <a:ext cx="1148040" cy="360"/>
          </a:xfrm>
          <a:prstGeom prst="line"/>
          <a:ln w="12600">
            <a:solidFill>
              <a:srgbClr val="0171C5"/>
            </a:solidFill>
            <a:round/>
            <a:tailEnd type="oval" w="med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71" name="CustomShape 14"/>
          <p:cNvSpPr/>
          <p:nvPr/>
        </p:nvSpPr>
        <p:spPr>
          <a:xfrm>
            <a:off x="2107800" y="3840480"/>
            <a:ext cx="1486800" cy="326520"/>
          </a:xfrm>
          <a:prstGeom prst="rect"/>
          <a:solidFill>
            <a:srgbClr val="0171C5"/>
          </a:solidFill>
          <a:ln w="9360">
            <a:solidFill>
              <a:srgbClr val="0171C5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0" sz="1600" lang="en-US" spc="80" strike="noStrike">
                <a:solidFill>
                  <a:srgbClr val="FFFFFF"/>
                </a:solidFill>
                <a:latin typeface="微软雅黑"/>
                <a:ea typeface="微软雅黑"/>
              </a:rPr>
              <a:t>Matlab/C(++)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672" name="CustomShape 15"/>
          <p:cNvSpPr/>
          <p:nvPr/>
        </p:nvSpPr>
        <p:spPr>
          <a:xfrm>
            <a:off x="2107800" y="4481280"/>
            <a:ext cx="1486800" cy="326520"/>
          </a:xfrm>
          <a:prstGeom prst="rect"/>
          <a:solidFill>
            <a:srgbClr val="0171C5"/>
          </a:solidFill>
          <a:ln w="9360">
            <a:solidFill>
              <a:srgbClr val="0171C5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0" sz="1600" lang="en-US" spc="80" strike="noStrike">
                <a:solidFill>
                  <a:srgbClr val="FFFFFF"/>
                </a:solidFill>
                <a:latin typeface="微软雅黑"/>
                <a:ea typeface="微软雅黑"/>
              </a:rPr>
              <a:t>Verilog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673" name="Line 16"/>
          <p:cNvSpPr/>
          <p:nvPr/>
        </p:nvSpPr>
        <p:spPr>
          <a:xfrm>
            <a:off x="7355160" y="3681000"/>
            <a:ext cx="1148040" cy="360"/>
          </a:xfrm>
          <a:prstGeom prst="line"/>
          <a:ln w="12600">
            <a:solidFill>
              <a:srgbClr val="0171C5"/>
            </a:solidFill>
            <a:round/>
            <a:tailEnd type="oval" w="med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74" name="Line 17"/>
          <p:cNvSpPr/>
          <p:nvPr/>
        </p:nvSpPr>
        <p:spPr>
          <a:xfrm>
            <a:off x="7355160" y="4321800"/>
            <a:ext cx="1148040" cy="360"/>
          </a:xfrm>
          <a:prstGeom prst="line"/>
          <a:ln w="12600">
            <a:solidFill>
              <a:srgbClr val="0171C5"/>
            </a:solidFill>
            <a:round/>
            <a:tailEnd type="oval" w="med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75" name="Line 18"/>
          <p:cNvSpPr/>
          <p:nvPr/>
        </p:nvSpPr>
        <p:spPr>
          <a:xfrm>
            <a:off x="7355160" y="4955040"/>
            <a:ext cx="1148040" cy="360"/>
          </a:xfrm>
          <a:prstGeom prst="line"/>
          <a:ln w="12600">
            <a:solidFill>
              <a:srgbClr val="0171C5"/>
            </a:solidFill>
            <a:round/>
            <a:tailEnd type="oval" w="med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76" name="CustomShape 19"/>
          <p:cNvSpPr/>
          <p:nvPr/>
        </p:nvSpPr>
        <p:spPr>
          <a:xfrm>
            <a:off x="8914680" y="3524400"/>
            <a:ext cx="1486800" cy="326520"/>
          </a:xfrm>
          <a:prstGeom prst="rect"/>
          <a:solidFill>
            <a:srgbClr val="0171C5"/>
          </a:solidFill>
          <a:ln w="9360">
            <a:solidFill>
              <a:srgbClr val="0171C5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0" sz="1600" lang="en-US" spc="80" strike="noStrike">
                <a:solidFill>
                  <a:srgbClr val="FFFFFF"/>
                </a:solidFill>
                <a:latin typeface="微软雅黑"/>
                <a:ea typeface="微软雅黑"/>
              </a:rPr>
              <a:t>？？？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677" name="CustomShape 20"/>
          <p:cNvSpPr/>
          <p:nvPr/>
        </p:nvSpPr>
        <p:spPr>
          <a:xfrm>
            <a:off x="8914680" y="4179240"/>
            <a:ext cx="1486800" cy="326520"/>
          </a:xfrm>
          <a:prstGeom prst="rect"/>
          <a:solidFill>
            <a:srgbClr val="0171C5"/>
          </a:solidFill>
          <a:ln w="9360">
            <a:solidFill>
              <a:srgbClr val="0171C5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0" sz="1600" lang="en-US" spc="80" strike="noStrike">
                <a:solidFill>
                  <a:srgbClr val="FFFFFF"/>
                </a:solidFill>
                <a:latin typeface="微软雅黑"/>
                <a:ea typeface="微软雅黑"/>
              </a:rPr>
              <a:t>？？？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678" name="CustomShape 21"/>
          <p:cNvSpPr/>
          <p:nvPr/>
        </p:nvSpPr>
        <p:spPr>
          <a:xfrm>
            <a:off x="8914680" y="4801320"/>
            <a:ext cx="1486800" cy="326520"/>
          </a:xfrm>
          <a:prstGeom prst="rect"/>
          <a:solidFill>
            <a:srgbClr val="0171C5"/>
          </a:solidFill>
          <a:ln w="9360">
            <a:solidFill>
              <a:srgbClr val="0171C5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0" sz="1600" lang="en-US" spc="80" strike="noStrike">
                <a:solidFill>
                  <a:srgbClr val="FFFFFF"/>
                </a:solidFill>
                <a:latin typeface="微软雅黑"/>
                <a:ea typeface="微软雅黑"/>
              </a:rPr>
              <a:t>  </a:t>
            </a:r>
            <a:r>
              <a:rPr b="0" sz="1600" lang="en-US" spc="80" strike="noStrike">
                <a:solidFill>
                  <a:srgbClr val="FFFFFF"/>
                </a:solidFill>
                <a:latin typeface="微软雅黑"/>
                <a:ea typeface="微软雅黑"/>
              </a:rPr>
              <a:t>IC</a:t>
            </a:r>
            <a:r>
              <a:rPr b="0" sz="1600" lang="en-US" spc="80" strike="noStrike">
                <a:solidFill>
                  <a:srgbClr val="FFFFFF"/>
                </a:solidFill>
                <a:latin typeface="微软雅黑"/>
                <a:ea typeface="微软雅黑"/>
              </a:rPr>
              <a:t>	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679" name="CustomShape 22"/>
          <p:cNvSpPr/>
          <p:nvPr/>
        </p:nvSpPr>
        <p:spPr>
          <a:xfrm>
            <a:off x="1280160" y="2286000"/>
            <a:ext cx="266040" cy="2552040"/>
          </a:xfrm>
          <a:custGeom>
            <a:avLst/>
            <a:ahLst/>
            <a:rect l="l" t="t" r="r" b="b"/>
            <a:pathLst>
              <a:path w="764" h="7114">
                <a:moveTo>
                  <a:pt x="190" y="0"/>
                </a:moveTo>
                <a:lnTo>
                  <a:pt x="190" y="5334"/>
                </a:lnTo>
                <a:lnTo>
                  <a:pt x="0" y="5334"/>
                </a:lnTo>
                <a:lnTo>
                  <a:pt x="381" y="7113"/>
                </a:lnTo>
                <a:lnTo>
                  <a:pt x="763" y="5334"/>
                </a:lnTo>
                <a:lnTo>
                  <a:pt x="572" y="5334"/>
                </a:lnTo>
                <a:lnTo>
                  <a:pt x="572" y="0"/>
                </a:lnTo>
                <a:lnTo>
                  <a:pt x="190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</p:spTree>
  </p:cSld>
  <p:clrMapOvr>
    <a:masterClrMapping/>
  </p:clrMapOvr>
  <p:timing>
    <p:tnLst>
      <p:par>
        <p:cTn dur="indefinite" id="43" nodeType="tmRoot" restart="never">
          <p:childTnLst>
            <p:seq>
              <p:cTn dur="indefinite" id="44" nodeType="mainSeq">
                <p:childTnLst>
                  <p:par>
                    <p:cTn fill="hold" id="45">
                      <p:stCondLst>
                        <p:cond delay="indefinite"/>
                      </p:stCondLst>
                      <p:childTnLst>
                        <p:par>
                          <p:cTn fill="hold" id="46">
                            <p:stCondLst>
                              <p:cond delay="0"/>
                            </p:stCondLst>
                            <p:childTnLst>
                              <p:par>
                                <p:cTn fill="hold" id="47" nodeType="click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 additive="repl">
                                        <p:cTn dur="500" id="49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5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MOSSE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686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167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291840" y="1863360"/>
            <a:ext cx="5027760" cy="1884240"/>
          </a:xfrm>
          <a:prstGeom prst="rect"/>
          <a:ln>
            <a:noFill/>
          </a:ln>
        </p:spPr>
      </p:pic>
      <p:sp>
        <p:nvSpPr>
          <p:cNvPr id="1048687" name="CustomShape 3"/>
          <p:cNvSpPr/>
          <p:nvPr/>
        </p:nvSpPr>
        <p:spPr>
          <a:xfrm>
            <a:off x="3017520" y="4206240"/>
            <a:ext cx="6216480" cy="234432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       </a:t>
            </a: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对于图像来讲，问题描述为要找到一个</a:t>
            </a:r>
            <a:r>
              <a:rPr b="1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1" sz="24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滤波模版</a:t>
            </a:r>
            <a:r>
              <a:rPr b="1" sz="24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h</a:t>
            </a: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，与</a:t>
            </a:r>
            <a:r>
              <a:rPr b="1" sz="24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输入图像</a:t>
            </a:r>
            <a:r>
              <a:rPr b="1" sz="24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f</a:t>
            </a: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求相关性，得到</a:t>
            </a:r>
            <a:r>
              <a:rPr b="1" sz="24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响应图</a:t>
            </a:r>
            <a:r>
              <a:rPr b="1" sz="24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g</a:t>
            </a: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。</a:t>
            </a:r>
            <a:endParaRPr b="0" sz="24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0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KCF tracking algorithm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691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168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6766560" y="1805400"/>
            <a:ext cx="5377680" cy="2122200"/>
          </a:xfrm>
          <a:prstGeom prst="rect"/>
          <a:ln>
            <a:noFill/>
          </a:ln>
        </p:spPr>
      </p:pic>
      <p:sp>
        <p:nvSpPr>
          <p:cNvPr id="1048692" name="CustomShape 3"/>
          <p:cNvSpPr/>
          <p:nvPr/>
        </p:nvSpPr>
        <p:spPr>
          <a:xfrm>
            <a:off x="1005840" y="2468880"/>
            <a:ext cx="4570560" cy="39276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0" lIns="0" rIns="0" tIns="0">
            <a:normAutofit/>
          </a:bodyPr>
          <a:p>
            <a:pPr indent="-316800" marL="432000">
              <a:lnSpc>
                <a:spcPct val="115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在已知预测框附近取训练样本，用来训练分类器</a:t>
            </a:r>
            <a:endParaRPr b="0" sz="2000" lang="en-US" spc="-1" strike="noStrike">
              <a:latin typeface="Arial"/>
            </a:endParaRPr>
          </a:p>
          <a:p>
            <a:pPr indent="-316800" marL="432000">
              <a:lnSpc>
                <a:spcPct val="115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提高精度与速度的关键，在于产生优质的训练样本并且快速训练</a:t>
            </a:r>
            <a:endParaRPr b="0" sz="2000" lang="en-US" spc="-1" strike="noStrike">
              <a:latin typeface="Arial"/>
            </a:endParaRPr>
          </a:p>
          <a:p>
            <a:pPr indent="-316800" marL="432000">
              <a:lnSpc>
                <a:spcPct val="115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KCF</a:t>
            </a:r>
            <a:r>
              <a:rPr b="0" sz="20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采用</a:t>
            </a:r>
            <a:r>
              <a:rPr b="0" sz="20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循环矩阵</a:t>
            </a:r>
            <a:r>
              <a:rPr b="0" sz="20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的方法，在频域快速训练</a:t>
            </a:r>
            <a:endParaRPr b="0" sz="2000" lang="en-US" spc="-1" strike="noStrike">
              <a:latin typeface="Arial"/>
            </a:endParaRPr>
          </a:p>
        </p:txBody>
      </p:sp>
      <p:sp>
        <p:nvSpPr>
          <p:cNvPr id="1048693" name="CustomShape 4"/>
          <p:cNvSpPr/>
          <p:nvPr/>
        </p:nvSpPr>
        <p:spPr>
          <a:xfrm>
            <a:off x="6949440" y="3843360"/>
            <a:ext cx="2553120" cy="4500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当前帧</a:t>
            </a:r>
            <a:r>
              <a:rPr b="0" sz="1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(</a:t>
            </a:r>
            <a:r>
              <a:rPr b="0" sz="1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物体位置已知</a:t>
            </a:r>
            <a:r>
              <a:rPr b="0" sz="1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694" name="CustomShape 5"/>
          <p:cNvSpPr/>
          <p:nvPr/>
        </p:nvSpPr>
        <p:spPr>
          <a:xfrm>
            <a:off x="9754560" y="3941640"/>
            <a:ext cx="2691000" cy="35172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下一帧（需要预测位置）</a:t>
            </a:r>
            <a:endParaRPr b="0" sz="1400" lang="en-US" spc="-1" strike="noStrike">
              <a:latin typeface="Arial"/>
            </a:endParaRPr>
          </a:p>
        </p:txBody>
      </p:sp>
      <p:sp>
        <p:nvSpPr>
          <p:cNvPr id="1048695" name="CustomShape 6"/>
          <p:cNvSpPr/>
          <p:nvPr/>
        </p:nvSpPr>
        <p:spPr>
          <a:xfrm>
            <a:off x="1280160" y="1577160"/>
            <a:ext cx="4293720" cy="79632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最基本思路：训练 </a:t>
            </a: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+ </a:t>
            </a: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预测</a:t>
            </a:r>
            <a:endParaRPr b="0" sz="2400" lang="en-US" spc="-1" strike="noStrike">
              <a:latin typeface="Arial"/>
            </a:endParaRPr>
          </a:p>
        </p:txBody>
      </p:sp>
    </p:spTree>
  </p:cSld>
  <p:clrMapOvr>
    <a:masterClrMapping/>
  </p:clrMapOvr>
  <p:timing>
    <p:tnLst>
      <p:par>
        <p:cTn dur="indefinite" id="52" nodeType="tmRoot" restart="never">
          <p:childTnLst>
            <p:seq>
              <p:cTn dur="indefinite" id="53" nodeType="mainSeq">
                <p:childTnLst>
                  <p:par>
                    <p:cTn fill="hold" id="54">
                      <p:stCondLst>
                        <p:cond delay="indefinite"/>
                      </p:stCondLst>
                      <p:childTnLst>
                        <p:par>
                          <p:cTn fill="hold" id="55">
                            <p:stCondLst>
                              <p:cond delay="0"/>
                            </p:stCondLst>
                            <p:childTnLst>
                              <p:par>
                                <p:cTn fill="hold" id="56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CustomShape 1"/>
          <p:cNvSpPr/>
          <p:nvPr/>
        </p:nvSpPr>
        <p:spPr>
          <a:xfrm rot="5400000">
            <a:off x="1496160" y="1494000"/>
            <a:ext cx="895680" cy="77148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rgbClr val="000000"/>
          </a:fontRef>
        </p:style>
      </p:sp>
      <p:sp>
        <p:nvSpPr>
          <p:cNvPr id="1048705" name="CustomShape 2"/>
          <p:cNvSpPr/>
          <p:nvPr/>
        </p:nvSpPr>
        <p:spPr>
          <a:xfrm rot="5400000">
            <a:off x="1496160" y="2637000"/>
            <a:ext cx="895680" cy="77148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rgbClr val="000000"/>
          </a:fontRef>
        </p:style>
      </p:sp>
      <p:sp>
        <p:nvSpPr>
          <p:cNvPr id="1048706" name="CustomShape 3"/>
          <p:cNvSpPr/>
          <p:nvPr/>
        </p:nvSpPr>
        <p:spPr>
          <a:xfrm>
            <a:off x="2664360" y="1686240"/>
            <a:ext cx="8121960" cy="36072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1" sz="1800" lang="en-US" spc="-1" strike="noStrike">
                <a:solidFill>
                  <a:srgbClr val="404040"/>
                </a:solidFill>
                <a:latin typeface="微软雅黑"/>
                <a:ea typeface="微软雅黑"/>
              </a:rPr>
              <a:t>采用</a:t>
            </a:r>
            <a:r>
              <a:rPr b="1" sz="1800" lang="en-US" spc="-1" strike="noStrike">
                <a:solidFill>
                  <a:srgbClr val="404040"/>
                </a:solidFill>
                <a:latin typeface="微软雅黑"/>
                <a:ea typeface="微软雅黑"/>
              </a:rPr>
              <a:t>Cyclic Shift</a:t>
            </a:r>
            <a:r>
              <a:rPr b="1" sz="1800" lang="en-US" spc="-1" strike="noStrike">
                <a:solidFill>
                  <a:srgbClr val="404040"/>
                </a:solidFill>
                <a:latin typeface="微软雅黑"/>
                <a:ea typeface="微软雅黑"/>
              </a:rPr>
              <a:t>的好处是？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707" name="CustomShape 4"/>
          <p:cNvSpPr/>
          <p:nvPr/>
        </p:nvSpPr>
        <p:spPr>
          <a:xfrm>
            <a:off x="2709000" y="2732760"/>
            <a:ext cx="6587640" cy="7164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15000"/>
              </a:lnSpc>
            </a:pPr>
            <a:r>
              <a:rPr b="1" sz="1800" lang="en-US" spc="-1" strike="noStrike">
                <a:solidFill>
                  <a:srgbClr val="404040"/>
                </a:solidFill>
                <a:latin typeface="微软雅黑"/>
                <a:ea typeface="微软雅黑"/>
              </a:rPr>
              <a:t>1.</a:t>
            </a:r>
            <a:r>
              <a:rPr b="1" sz="1800" lang="en-US" spc="-1" strike="noStrike">
                <a:solidFill>
                  <a:srgbClr val="404040"/>
                </a:solidFill>
                <a:latin typeface="微软雅黑"/>
                <a:ea typeface="微软雅黑"/>
              </a:rPr>
              <a:t>一次产生大量样本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sz="1800" lang="en-US" spc="-1" strike="noStrike">
                <a:solidFill>
                  <a:srgbClr val="404040"/>
                </a:solidFill>
                <a:latin typeface="微软雅黑"/>
                <a:ea typeface="微软雅黑"/>
              </a:rPr>
              <a:t>2.</a:t>
            </a:r>
            <a:r>
              <a:rPr b="1" sz="1800" lang="en-US" spc="-1" strike="noStrike">
                <a:solidFill>
                  <a:srgbClr val="404040"/>
                </a:solidFill>
                <a:latin typeface="微软雅黑"/>
                <a:ea typeface="微软雅黑"/>
              </a:rPr>
              <a:t>在频域可以快速计算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708" name="CustomShape 5"/>
          <p:cNvSpPr/>
          <p:nvPr/>
        </p:nvSpPr>
        <p:spPr>
          <a:xfrm>
            <a:off x="1652400" y="1497240"/>
            <a:ext cx="175320" cy="75672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4400" lang="en-US" spc="-1" strike="noStrike">
                <a:solidFill>
                  <a:srgbClr val="FFFFFF"/>
                </a:solidFill>
                <a:latin typeface="Calibri"/>
                <a:ea typeface="微軟正黑體"/>
              </a:rPr>
              <a:t>Q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8709" name="CustomShape 6"/>
          <p:cNvSpPr/>
          <p:nvPr/>
        </p:nvSpPr>
        <p:spPr>
          <a:xfrm>
            <a:off x="1662840" y="2640240"/>
            <a:ext cx="175320" cy="75672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4400" lang="en-US" spc="-1" strike="noStrike">
                <a:solidFill>
                  <a:srgbClr val="FFFFFF"/>
                </a:solidFill>
                <a:latin typeface="Calibri"/>
                <a:ea typeface="微軟正黑體"/>
              </a:rPr>
              <a:t>A</a:t>
            </a:r>
            <a:endParaRPr b="0" sz="4400" lang="en-US" spc="-1" strike="noStrike">
              <a:latin typeface="Arial"/>
            </a:endParaRPr>
          </a:p>
        </p:txBody>
      </p:sp>
      <p:sp>
        <p:nvSpPr>
          <p:cNvPr id="1048710" name="CustomShape 7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Cyclic Shifts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711" name="CustomShape 8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170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743200" y="4032360"/>
            <a:ext cx="5662080" cy="1541520"/>
          </a:xfrm>
          <a:prstGeom prst="rect"/>
          <a:ln>
            <a:noFill/>
          </a:ln>
        </p:spPr>
      </p:pic>
      <p:pic>
        <p:nvPicPr>
          <p:cNvPr id="2097171" name="" descr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404040" y="1686240"/>
            <a:ext cx="5479200" cy="1557000"/>
          </a:xfrm>
          <a:prstGeom prst="rect"/>
          <a:ln>
            <a:noFill/>
          </a:ln>
        </p:spPr>
      </p:pic>
    </p:spTree>
  </p:cSld>
  <p:clrMapOvr>
    <a:masterClrMapping/>
  </p:clrMapOvr>
  <p:timing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2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Cyclic Shifts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713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172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640080" y="1371600"/>
            <a:ext cx="5377680" cy="2122200"/>
          </a:xfrm>
          <a:prstGeom prst="rect"/>
          <a:ln>
            <a:noFill/>
          </a:ln>
        </p:spPr>
      </p:pic>
      <p:sp>
        <p:nvSpPr>
          <p:cNvPr id="1048714" name="CustomShape 3"/>
          <p:cNvSpPr/>
          <p:nvPr/>
        </p:nvSpPr>
        <p:spPr>
          <a:xfrm>
            <a:off x="609480" y="3682080"/>
            <a:ext cx="5347080" cy="188964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0" lIns="0" rIns="0" tIns="0">
            <a:normAutofit/>
          </a:bodyPr>
          <a:p>
            <a:pPr indent="-31680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Padding</a:t>
            </a:r>
            <a:endParaRPr b="0" sz="3200" lang="en-US" spc="-1" strike="noStrike">
              <a:latin typeface="Arial"/>
            </a:endParaRPr>
          </a:p>
          <a:p>
            <a:pPr indent="-31680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Cyclic Shifts</a:t>
            </a:r>
            <a:endParaRPr b="0" sz="3200" lang="en-US" spc="-1" strike="noStrike">
              <a:latin typeface="Arial"/>
            </a:endParaRPr>
          </a:p>
          <a:p>
            <a:pPr indent="-31680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32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Ridge Regression</a:t>
            </a:r>
            <a:endParaRPr b="0" sz="3200" lang="en-US" spc="-1" strike="noStrike">
              <a:latin typeface="Arial"/>
            </a:endParaRPr>
          </a:p>
        </p:txBody>
      </p:sp>
      <p:pic>
        <p:nvPicPr>
          <p:cNvPr id="2097173" name="" descr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217920" y="3937680"/>
            <a:ext cx="5662080" cy="1541520"/>
          </a:xfrm>
          <a:prstGeom prst="rect"/>
          <a:ln>
            <a:noFill/>
          </a:ln>
        </p:spPr>
      </p:pic>
      <p:pic>
        <p:nvPicPr>
          <p:cNvPr id="2097174" name="" descr=""/>
          <p:cNvPicPr>
            <a:picLocks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6309360" y="1651680"/>
            <a:ext cx="5479200" cy="1557000"/>
          </a:xfrm>
          <a:prstGeom prst="rect"/>
          <a:ln>
            <a:noFill/>
          </a:ln>
        </p:spPr>
      </p:pic>
      <p:sp>
        <p:nvSpPr>
          <p:cNvPr id="1048715" name="CustomShape 4"/>
          <p:cNvSpPr/>
          <p:nvPr/>
        </p:nvSpPr>
        <p:spPr>
          <a:xfrm>
            <a:off x="7223760" y="3200400"/>
            <a:ext cx="4016160" cy="4500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一维情况下的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Cyclic Shift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示意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716" name="CustomShape 5"/>
          <p:cNvSpPr/>
          <p:nvPr/>
        </p:nvSpPr>
        <p:spPr>
          <a:xfrm>
            <a:off x="7132320" y="5486400"/>
            <a:ext cx="4016160" cy="4500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二维情况下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Cyclic Shift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产生的图片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717" name="CustomShape 6"/>
          <p:cNvSpPr/>
          <p:nvPr/>
        </p:nvSpPr>
        <p:spPr>
          <a:xfrm>
            <a:off x="0" y="6419880"/>
            <a:ext cx="6855840" cy="34236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https://blog.csdn.net/shenxiaolu1984/article/details/50884830</a:t>
            </a:r>
            <a:endParaRPr b="0" sz="1800" lang="en-US" spc="-1" strike="noStrike">
              <a:latin typeface="Arial"/>
            </a:endParaRPr>
          </a:p>
        </p:txBody>
      </p:sp>
    </p:spTree>
  </p:cSld>
  <p:clrMapOvr>
    <a:masterClrMapping/>
  </p:clrMapOvr>
  <p:timing>
    <p:tnLst>
      <p:par>
        <p:cTn dur="indefinite" id="60" nodeType="tmRoot" restart="never">
          <p:childTnLst>
            <p:seq>
              <p:cTn dur="indefinite" id="61" nodeType="mainSeq">
                <p:childTnLst>
                  <p:par>
                    <p:cTn fill="hold" id="62">
                      <p:stCondLst>
                        <p:cond delay="indefinite"/>
                      </p:stCondLst>
                      <p:childTnLst>
                        <p:par>
                          <p:cTn fill="hold" id="63">
                            <p:stCondLst>
                              <p:cond delay="0"/>
                            </p:stCondLst>
                            <p:childTnLst>
                              <p:par>
                                <p:cTn fill="hold" id="64" nodeType="click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66"/>
                                        <p:tgtEl>
                                          <p:spTgt spid="209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67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69"/>
                                        <p:tgtEl>
                                          <p:spTgt spid="1048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70">
                      <p:stCondLst>
                        <p:cond delay="indefinite"/>
                      </p:stCondLst>
                      <p:childTnLst>
                        <p:par>
                          <p:cTn fill="hold" id="71">
                            <p:stCondLst>
                              <p:cond delay="0"/>
                            </p:stCondLst>
                            <p:childTnLst>
                              <p:par>
                                <p:cTn fill="hold" id="72" nodeType="click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74"/>
                                        <p:tgtEl>
                                          <p:spTgt spid="209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75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77"/>
                                        <p:tgtEl>
                                          <p:spTgt spid="1048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78">
                      <p:stCondLst>
                        <p:cond delay="indefinite"/>
                      </p:stCondLst>
                      <p:childTnLst>
                        <p:par>
                          <p:cTn fill="hold" id="79">
                            <p:stCondLst>
                              <p:cond delay="0"/>
                            </p:stCondLst>
                            <p:childTnLst>
                              <p:par>
                                <p:cTn fill="hold" id="80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0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Cyclic Shifts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721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175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31520" y="3026520"/>
            <a:ext cx="5479200" cy="1557000"/>
          </a:xfrm>
          <a:prstGeom prst="rect"/>
          <a:ln>
            <a:noFill/>
          </a:ln>
        </p:spPr>
      </p:pic>
      <p:sp>
        <p:nvSpPr>
          <p:cNvPr id="1048722" name="CustomShape 3"/>
          <p:cNvSpPr/>
          <p:nvPr/>
        </p:nvSpPr>
        <p:spPr>
          <a:xfrm>
            <a:off x="1191960" y="5032440"/>
            <a:ext cx="4016160" cy="4500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一维情况下的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Cyclic Shift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示意</a:t>
            </a:r>
            <a:endParaRPr b="0" sz="1800" lang="en-US" spc="-1" strike="noStrike">
              <a:latin typeface="Arial"/>
            </a:endParaRPr>
          </a:p>
        </p:txBody>
      </p:sp>
      <p:pic>
        <p:nvPicPr>
          <p:cNvPr id="2097176" name="" descr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828800" y="1280160"/>
            <a:ext cx="1991160" cy="1275840"/>
          </a:xfrm>
          <a:prstGeom prst="rect"/>
          <a:ln>
            <a:noFill/>
          </a:ln>
        </p:spPr>
      </p:pic>
      <p:pic>
        <p:nvPicPr>
          <p:cNvPr id="2097177" name="" descr=""/>
          <p:cNvPicPr>
            <a:picLocks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213120" y="2933280"/>
            <a:ext cx="2068920" cy="263160"/>
          </a:xfrm>
          <a:prstGeom prst="rect"/>
          <a:ln>
            <a:noFill/>
          </a:ln>
        </p:spPr>
      </p:pic>
      <p:pic>
        <p:nvPicPr>
          <p:cNvPr id="2097178" name="" descr=""/>
          <p:cNvPicPr>
            <a:picLocks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3657600" y="1365840"/>
            <a:ext cx="2921040" cy="1190160"/>
          </a:xfrm>
          <a:prstGeom prst="rect"/>
          <a:ln>
            <a:noFill/>
          </a:ln>
        </p:spPr>
      </p:pic>
      <p:pic>
        <p:nvPicPr>
          <p:cNvPr id="2097179" name="" descr=""/>
          <p:cNvPicPr>
            <a:picLocks/>
          </p:cNvPicPr>
          <p:nvPr/>
        </p:nvPicPr>
        <p:blipFill>
          <a:blip xmlns:r="http://schemas.openxmlformats.org/officeDocument/2006/relationships" r:embed="rId5"/>
          <a:stretch>
            <a:fillRect/>
          </a:stretch>
        </p:blipFill>
        <p:spPr>
          <a:xfrm>
            <a:off x="8421840" y="3914640"/>
            <a:ext cx="2007360" cy="419040"/>
          </a:xfrm>
          <a:prstGeom prst="rect"/>
          <a:ln>
            <a:noFill/>
          </a:ln>
        </p:spPr>
      </p:pic>
      <p:sp>
        <p:nvSpPr>
          <p:cNvPr id="1048723" name="CustomShape 4"/>
          <p:cNvSpPr/>
          <p:nvPr/>
        </p:nvSpPr>
        <p:spPr>
          <a:xfrm>
            <a:off x="8321760" y="3747240"/>
            <a:ext cx="2374200" cy="81864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24" name="CustomShape 5"/>
          <p:cNvSpPr/>
          <p:nvPr/>
        </p:nvSpPr>
        <p:spPr>
          <a:xfrm>
            <a:off x="0" y="6419880"/>
            <a:ext cx="6946920" cy="34236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https://blog.csdn.net/shenxiaolu1984/article/details/50884830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725" name="CustomShape 6"/>
          <p:cNvSpPr/>
          <p:nvPr/>
        </p:nvSpPr>
        <p:spPr>
          <a:xfrm>
            <a:off x="7863840" y="2560320"/>
            <a:ext cx="3376080" cy="4500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隐式训练的关键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训练时，可以使用对角化的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x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，再做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F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变换来代替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X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。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726" name="CustomShape 7"/>
          <p:cNvSpPr/>
          <p:nvPr/>
        </p:nvSpPr>
        <p:spPr>
          <a:xfrm>
            <a:off x="7962480" y="1280160"/>
            <a:ext cx="4016160" cy="4500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24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循环采样费时间？</a:t>
            </a:r>
            <a:endParaRPr b="0" sz="2400" lang="en-US" spc="-1" strike="noStrike">
              <a:solidFill>
                <a:srgbClr val="CE181E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dur="indefinite" id="82" nodeType="tmRoot" restart="never">
          <p:childTnLst>
            <p:seq>
              <p:cTn dur="indefinite" id="83" nodeType="mainSeq">
                <p:childTnLst>
                  <p:par>
                    <p:cTn fill="hold" id="84">
                      <p:stCondLst>
                        <p:cond delay="indefinite"/>
                      </p:stCondLst>
                      <p:childTnLst>
                        <p:par>
                          <p:cTn fill="hold" id="85">
                            <p:stCondLst>
                              <p:cond delay="0"/>
                            </p:stCondLst>
                            <p:childTnLst>
                              <p:par>
                                <p:cTn fill="hold" id="86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0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8">
                      <p:stCondLst>
                        <p:cond delay="indefinite"/>
                      </p:stCondLst>
                      <p:childTnLst>
                        <p:par>
                          <p:cTn fill="hold" id="89">
                            <p:stCondLst>
                              <p:cond delay="0"/>
                            </p:stCondLst>
                            <p:childTnLst>
                              <p:par>
                                <p:cTn fill="hold" id="90" nodeType="click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92"/>
                                        <p:tgtEl>
                                          <p:spTgt spid="2097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93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95"/>
                                        <p:tgtEl>
                                          <p:spTgt spid="1048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6">
                      <p:stCondLst>
                        <p:cond delay="indefinite"/>
                      </p:stCondLst>
                      <p:childTnLst>
                        <p:par>
                          <p:cTn fill="hold" id="97">
                            <p:stCondLst>
                              <p:cond delay="0"/>
                            </p:stCondLst>
                            <p:childTnLst>
                              <p:par>
                                <p:cTn fill="hold" id="98" nodeType="click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100"/>
                                        <p:tgtEl>
                                          <p:spTgt spid="209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101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103"/>
                                        <p:tgtEl>
                                          <p:spTgt spid="209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104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106"/>
                                        <p:tgtEl>
                                          <p:spTgt spid="209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07">
                      <p:stCondLst>
                        <p:cond delay="indefinite"/>
                      </p:stCondLst>
                      <p:childTnLst>
                        <p:par>
                          <p:cTn fill="hold" id="108">
                            <p:stCondLst>
                              <p:cond delay="0"/>
                            </p:stCondLst>
                            <p:childTnLst>
                              <p:par>
                                <p:cTn fill="hold" id="10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dur="500" fill="hold" id="111"/>
                                        <p:tgtEl>
                                          <p:spTgt spid="2097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dur="500" fill="hold" id="112"/>
                                        <p:tgtEl>
                                          <p:spTgt spid="2097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id="113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dur="500" fill="hold" id="115"/>
                                        <p:tgtEl>
                                          <p:spTgt spid="1048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dur="500" fill="hold" id="116"/>
                                        <p:tgtEl>
                                          <p:spTgt spid="1048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id="117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dur="500" fill="hold" id="119"/>
                                        <p:tgtEl>
                                          <p:spTgt spid="1048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dur="500" fill="hold" id="120"/>
                                        <p:tgtEl>
                                          <p:spTgt spid="1048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21">
                      <p:stCondLst>
                        <p:cond delay="indefinite"/>
                      </p:stCondLst>
                      <p:childTnLst>
                        <p:par>
                          <p:cTn fill="hold" id="122">
                            <p:stCondLst>
                              <p:cond delay="0"/>
                            </p:stCondLst>
                            <p:childTnLst>
                              <p:par>
                                <p:cTn fill="hold" id="123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9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Putting it all together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730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180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640080" y="1371600"/>
            <a:ext cx="5377680" cy="2122200"/>
          </a:xfrm>
          <a:prstGeom prst="rect"/>
          <a:ln>
            <a:noFill/>
          </a:ln>
        </p:spPr>
      </p:pic>
      <p:sp>
        <p:nvSpPr>
          <p:cNvPr id="1048731" name="CustomShape 3"/>
          <p:cNvSpPr/>
          <p:nvPr/>
        </p:nvSpPr>
        <p:spPr>
          <a:xfrm>
            <a:off x="824040" y="3934800"/>
            <a:ext cx="4659120" cy="81684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0" lIns="0" rIns="0" tIns="0">
            <a:normAutofit fontScale="96154" lnSpcReduction="20000"/>
          </a:bodyPr>
          <a:p>
            <a:pPr indent="-31680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分为训练与预测两个部分</a:t>
            </a:r>
            <a:endParaRPr b="0" sz="2600" lang="en-US" spc="-1" strike="noStrike">
              <a:latin typeface="Arial"/>
            </a:endParaRPr>
          </a:p>
          <a:p>
            <a:pPr indent="-31680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训练过程是怎样的？</a:t>
            </a:r>
            <a:endParaRPr b="0" sz="2600" lang="en-US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sz="2600" lang="en-US" spc="-1" strike="noStrike">
              <a:latin typeface="Arial"/>
            </a:endParaRPr>
          </a:p>
        </p:txBody>
      </p:sp>
      <p:pic>
        <p:nvPicPr>
          <p:cNvPr id="2097181" name="" descr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7772400" y="3291840"/>
            <a:ext cx="2007360" cy="419040"/>
          </a:xfrm>
          <a:prstGeom prst="rect"/>
          <a:ln>
            <a:noFill/>
          </a:ln>
        </p:spPr>
      </p:pic>
      <p:pic>
        <p:nvPicPr>
          <p:cNvPr id="2097182" name="" descr=""/>
          <p:cNvPicPr>
            <a:picLocks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6309360" y="3931920"/>
            <a:ext cx="4043520" cy="414360"/>
          </a:xfrm>
          <a:prstGeom prst="rect"/>
          <a:ln>
            <a:noFill/>
          </a:ln>
        </p:spPr>
      </p:pic>
      <p:pic>
        <p:nvPicPr>
          <p:cNvPr id="2097183" name="" descr=""/>
          <p:cNvPicPr>
            <a:picLocks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10424160" y="1768320"/>
            <a:ext cx="1216440" cy="398880"/>
          </a:xfrm>
          <a:prstGeom prst="rect"/>
          <a:ln>
            <a:noFill/>
          </a:ln>
        </p:spPr>
      </p:pic>
      <p:pic>
        <p:nvPicPr>
          <p:cNvPr id="2097184" name="" descr=""/>
          <p:cNvPicPr>
            <a:picLocks/>
          </p:cNvPicPr>
          <p:nvPr/>
        </p:nvPicPr>
        <p:blipFill>
          <a:blip xmlns:r="http://schemas.openxmlformats.org/officeDocument/2006/relationships" r:embed="rId5"/>
          <a:stretch>
            <a:fillRect/>
          </a:stretch>
        </p:blipFill>
        <p:spPr>
          <a:xfrm>
            <a:off x="6766560" y="365760"/>
            <a:ext cx="1195560" cy="300240"/>
          </a:xfrm>
          <a:prstGeom prst="rect"/>
          <a:ln>
            <a:noFill/>
          </a:ln>
        </p:spPr>
      </p:pic>
      <p:pic>
        <p:nvPicPr>
          <p:cNvPr id="2097185" name="" descr=""/>
          <p:cNvPicPr>
            <a:picLocks/>
          </p:cNvPicPr>
          <p:nvPr/>
        </p:nvPicPr>
        <p:blipFill>
          <a:blip xmlns:r="http://schemas.openxmlformats.org/officeDocument/2006/relationships" r:embed="rId6"/>
          <a:stretch>
            <a:fillRect/>
          </a:stretch>
        </p:blipFill>
        <p:spPr>
          <a:xfrm>
            <a:off x="8412480" y="274680"/>
            <a:ext cx="2738880" cy="543960"/>
          </a:xfrm>
          <a:prstGeom prst="rect"/>
          <a:ln>
            <a:noFill/>
          </a:ln>
        </p:spPr>
      </p:pic>
      <p:pic>
        <p:nvPicPr>
          <p:cNvPr id="2097186" name="" descr=""/>
          <p:cNvPicPr>
            <a:picLocks/>
          </p:cNvPicPr>
          <p:nvPr/>
        </p:nvPicPr>
        <p:blipFill>
          <a:blip xmlns:r="http://schemas.openxmlformats.org/officeDocument/2006/relationships" r:embed="rId7"/>
          <a:stretch>
            <a:fillRect/>
          </a:stretch>
        </p:blipFill>
        <p:spPr>
          <a:xfrm>
            <a:off x="7406640" y="1154160"/>
            <a:ext cx="2281680" cy="438480"/>
          </a:xfrm>
          <a:prstGeom prst="rect"/>
          <a:ln>
            <a:noFill/>
          </a:ln>
        </p:spPr>
      </p:pic>
      <p:pic>
        <p:nvPicPr>
          <p:cNvPr id="2097187" name="" descr=""/>
          <p:cNvPicPr>
            <a:picLocks/>
          </p:cNvPicPr>
          <p:nvPr/>
        </p:nvPicPr>
        <p:blipFill>
          <a:blip xmlns:r="http://schemas.openxmlformats.org/officeDocument/2006/relationships" r:embed="rId8"/>
          <a:stretch>
            <a:fillRect/>
          </a:stretch>
        </p:blipFill>
        <p:spPr>
          <a:xfrm>
            <a:off x="7315200" y="1783440"/>
            <a:ext cx="2464560" cy="406800"/>
          </a:xfrm>
          <a:prstGeom prst="rect"/>
          <a:ln>
            <a:noFill/>
          </a:ln>
        </p:spPr>
      </p:pic>
      <p:pic>
        <p:nvPicPr>
          <p:cNvPr id="2097188" name="" descr=""/>
          <p:cNvPicPr>
            <a:picLocks/>
          </p:cNvPicPr>
          <p:nvPr/>
        </p:nvPicPr>
        <p:blipFill>
          <a:blip xmlns:r="http://schemas.openxmlformats.org/officeDocument/2006/relationships" r:embed="rId9"/>
          <a:stretch>
            <a:fillRect/>
          </a:stretch>
        </p:blipFill>
        <p:spPr>
          <a:xfrm>
            <a:off x="10820880" y="3657600"/>
            <a:ext cx="1062000" cy="347760"/>
          </a:xfrm>
          <a:prstGeom prst="rect"/>
          <a:ln>
            <a:noFill/>
          </a:ln>
        </p:spPr>
      </p:pic>
      <p:pic>
        <p:nvPicPr>
          <p:cNvPr id="2097189" name="" descr=""/>
          <p:cNvPicPr>
            <a:picLocks/>
          </p:cNvPicPr>
          <p:nvPr/>
        </p:nvPicPr>
        <p:blipFill>
          <a:blip xmlns:r="http://schemas.openxmlformats.org/officeDocument/2006/relationships" r:embed="rId10"/>
          <a:stretch>
            <a:fillRect/>
          </a:stretch>
        </p:blipFill>
        <p:spPr>
          <a:xfrm>
            <a:off x="6917400" y="4395240"/>
            <a:ext cx="2862360" cy="538200"/>
          </a:xfrm>
          <a:prstGeom prst="rect"/>
          <a:ln>
            <a:noFill/>
          </a:ln>
        </p:spPr>
      </p:pic>
      <p:pic>
        <p:nvPicPr>
          <p:cNvPr id="2097190" name="" descr=""/>
          <p:cNvPicPr>
            <a:picLocks/>
          </p:cNvPicPr>
          <p:nvPr/>
        </p:nvPicPr>
        <p:blipFill>
          <a:blip xmlns:r="http://schemas.openxmlformats.org/officeDocument/2006/relationships" r:embed="rId11"/>
          <a:stretch>
            <a:fillRect/>
          </a:stretch>
        </p:blipFill>
        <p:spPr>
          <a:xfrm>
            <a:off x="7040880" y="4937760"/>
            <a:ext cx="2605320" cy="642960"/>
          </a:xfrm>
          <a:prstGeom prst="rect"/>
          <a:ln>
            <a:noFill/>
          </a:ln>
        </p:spPr>
      </p:pic>
      <p:pic>
        <p:nvPicPr>
          <p:cNvPr id="2097191" name="" descr=""/>
          <p:cNvPicPr>
            <a:picLocks/>
          </p:cNvPicPr>
          <p:nvPr/>
        </p:nvPicPr>
        <p:blipFill>
          <a:blip xmlns:r="http://schemas.openxmlformats.org/officeDocument/2006/relationships" r:embed="rId12"/>
          <a:stretch>
            <a:fillRect/>
          </a:stretch>
        </p:blipFill>
        <p:spPr>
          <a:xfrm>
            <a:off x="7486920" y="5760720"/>
            <a:ext cx="1652760" cy="738360"/>
          </a:xfrm>
          <a:prstGeom prst="rect"/>
          <a:ln>
            <a:noFill/>
          </a:ln>
        </p:spPr>
      </p:pic>
      <p:pic>
        <p:nvPicPr>
          <p:cNvPr id="2097192" name="" descr=""/>
          <p:cNvPicPr>
            <a:picLocks/>
          </p:cNvPicPr>
          <p:nvPr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>
            <a:off x="7427160" y="1061640"/>
            <a:ext cx="2535480" cy="2015280"/>
          </a:xfrm>
          <a:prstGeom prst="rect"/>
          <a:ln>
            <a:noFill/>
          </a:ln>
        </p:spPr>
      </p:pic>
      <p:pic>
        <p:nvPicPr>
          <p:cNvPr id="2097193" name="" descr=""/>
          <p:cNvPicPr>
            <a:picLocks/>
          </p:cNvPicPr>
          <p:nvPr/>
        </p:nvPicPr>
        <p:blipFill>
          <a:blip xmlns:r="http://schemas.openxmlformats.org/officeDocument/2006/relationships" r:embed="rId14"/>
          <a:stretch>
            <a:fillRect/>
          </a:stretch>
        </p:blipFill>
        <p:spPr>
          <a:xfrm>
            <a:off x="6022080" y="3483360"/>
            <a:ext cx="5662080" cy="1541520"/>
          </a:xfrm>
          <a:prstGeom prst="rect"/>
          <a:ln>
            <a:noFill/>
          </a:ln>
        </p:spPr>
      </p:pic>
    </p:spTree>
  </p:cSld>
  <p:clrMapOvr>
    <a:masterClrMapping/>
  </p:clrMapOvr>
  <p:timing>
    <p:tnLst>
      <p:par>
        <p:cTn dur="indefinite" id="125" nodeType="tmRoot" restart="never">
          <p:childTnLst>
            <p:seq>
              <p:cTn dur="indefinite" id="126" nodeType="mainSeq">
                <p:childTnLst>
                  <p:par>
                    <p:cTn fill="hold" id="127">
                      <p:stCondLst>
                        <p:cond delay="indefinite"/>
                      </p:stCondLst>
                      <p:childTnLst>
                        <p:par>
                          <p:cTn fill="hold" id="128">
                            <p:stCondLst>
                              <p:cond delay="0"/>
                            </p:stCondLst>
                            <p:childTnLst>
                              <p:par>
                                <p:cTn fill="hold" id="129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31">
                      <p:stCondLst>
                        <p:cond delay="indefinite"/>
                      </p:stCondLst>
                      <p:childTnLst>
                        <p:par>
                          <p:cTn fill="hold" id="132">
                            <p:stCondLst>
                              <p:cond delay="0"/>
                            </p:stCondLst>
                            <p:childTnLst>
                              <p:par>
                                <p:cTn fill="hold" id="133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35">
                      <p:stCondLst>
                        <p:cond delay="indefinite"/>
                      </p:stCondLst>
                      <p:childTnLst>
                        <p:par>
                          <p:cTn fill="hold" id="136">
                            <p:stCondLst>
                              <p:cond delay="0"/>
                            </p:stCondLst>
                            <p:childTnLst>
                              <p:par>
                                <p:cTn fill="hold" id="137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39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41">
                      <p:stCondLst>
                        <p:cond delay="indefinite"/>
                      </p:stCondLst>
                      <p:childTnLst>
                        <p:par>
                          <p:cTn fill="hold" id="142">
                            <p:stCondLst>
                              <p:cond delay="0"/>
                            </p:stCondLst>
                            <p:childTnLst>
                              <p:par>
                                <p:cTn fill="hold" id="143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45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47">
                      <p:stCondLst>
                        <p:cond delay="indefinite"/>
                      </p:stCondLst>
                      <p:childTnLst>
                        <p:par>
                          <p:cTn fill="hold" id="148">
                            <p:stCondLst>
                              <p:cond delay="0"/>
                            </p:stCondLst>
                            <p:childTnLst>
                              <p:par>
                                <p:cTn fill="hold" id="149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1">
                      <p:stCondLst>
                        <p:cond delay="indefinite"/>
                      </p:stCondLst>
                      <p:childTnLst>
                        <p:par>
                          <p:cTn fill="hold" id="152">
                            <p:stCondLst>
                              <p:cond delay="0"/>
                            </p:stCondLst>
                            <p:childTnLst>
                              <p:par>
                                <p:cTn fill="hold" id="153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5">
                      <p:stCondLst>
                        <p:cond delay="indefinite"/>
                      </p:stCondLst>
                      <p:childTnLst>
                        <p:par>
                          <p:cTn fill="hold" id="156">
                            <p:stCondLst>
                              <p:cond delay="0"/>
                            </p:stCondLst>
                            <p:childTnLst>
                              <p:par>
                                <p:cTn fill="hold" id="157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9">
                      <p:stCondLst>
                        <p:cond delay="indefinite"/>
                      </p:stCondLst>
                      <p:childTnLst>
                        <p:par>
                          <p:cTn fill="hold" id="160">
                            <p:stCondLst>
                              <p:cond delay="0"/>
                            </p:stCondLst>
                            <p:childTnLst>
                              <p:par>
                                <p:cTn fill="hold" id="161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63">
                      <p:stCondLst>
                        <p:cond delay="indefinite"/>
                      </p:stCondLst>
                      <p:childTnLst>
                        <p:par>
                          <p:cTn fill="hold" id="164">
                            <p:stCondLst>
                              <p:cond delay="0"/>
                            </p:stCondLst>
                            <p:childTnLst>
                              <p:par>
                                <p:cTn fill="hold" id="165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67">
                      <p:stCondLst>
                        <p:cond delay="indefinite"/>
                      </p:stCondLst>
                      <p:childTnLst>
                        <p:par>
                          <p:cTn fill="hold" id="168">
                            <p:stCondLst>
                              <p:cond delay="0"/>
                            </p:stCondLst>
                            <p:childTnLst>
                              <p:par>
                                <p:cTn fill="hold" id="169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71">
                      <p:stCondLst>
                        <p:cond delay="indefinite"/>
                      </p:stCondLst>
                      <p:childTnLst>
                        <p:par>
                          <p:cTn fill="hold" id="172">
                            <p:stCondLst>
                              <p:cond delay="0"/>
                            </p:stCondLst>
                            <p:childTnLst>
                              <p:par>
                                <p:cTn fill="hold" id="173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75">
                      <p:stCondLst>
                        <p:cond delay="indefinite"/>
                      </p:stCondLst>
                      <p:childTnLst>
                        <p:par>
                          <p:cTn fill="hold" id="176">
                            <p:stCondLst>
                              <p:cond delay="0"/>
                            </p:stCondLst>
                            <p:childTnLst>
                              <p:par>
                                <p:cTn fill="hold" id="177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79">
                      <p:stCondLst>
                        <p:cond delay="indefinite"/>
                      </p:stCondLst>
                      <p:childTnLst>
                        <p:par>
                          <p:cTn fill="hold" id="180">
                            <p:stCondLst>
                              <p:cond delay="0"/>
                            </p:stCondLst>
                            <p:childTnLst>
                              <p:par>
                                <p:cTn fill="hold" id="181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4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KCF tracking algorithm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735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736" name="CustomShape 3"/>
          <p:cNvSpPr/>
          <p:nvPr/>
        </p:nvSpPr>
        <p:spPr>
          <a:xfrm>
            <a:off x="914400" y="1616760"/>
            <a:ext cx="9597960" cy="423216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0" lIns="0" rIns="0" tIns="0">
            <a:normAutofit/>
          </a:bodyPr>
          <a:p>
            <a:pPr indent="-31680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分为训练与预测两个部分</a:t>
            </a:r>
            <a:endParaRPr b="0" sz="2600" lang="en-US" spc="-1" strike="noStrike">
              <a:latin typeface="Arial"/>
            </a:endParaRPr>
          </a:p>
          <a:p>
            <a:pPr indent="-31680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训练过程隐式地在频域中进行</a:t>
            </a:r>
            <a:endParaRPr b="0" sz="2600" lang="en-US" spc="-1" strike="noStrike">
              <a:latin typeface="Arial"/>
            </a:endParaRPr>
          </a:p>
          <a:p>
            <a:pPr indent="-211680" lvl="2" marL="648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循环矩阵特殊性质，在频域中对角化，节省了存储与计算开销</a:t>
            </a:r>
            <a:endParaRPr b="0" sz="2000" lang="en-US" spc="-1" strike="noStrike">
              <a:latin typeface="Arial"/>
            </a:endParaRPr>
          </a:p>
          <a:p>
            <a:pPr indent="-211680" lvl="2" marL="648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时域卷积，频域相乘</a:t>
            </a:r>
            <a:endParaRPr b="0" sz="2000" lang="en-US" spc="-1" strike="noStrike">
              <a:latin typeface="Arial"/>
            </a:endParaRPr>
          </a:p>
          <a:p>
            <a:pPr indent="-211680" lvl="2" marL="648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核技巧</a:t>
            </a:r>
            <a:endParaRPr b="0" sz="2000" lang="en-US" spc="-1" strike="noStrike">
              <a:latin typeface="Arial"/>
            </a:endParaRPr>
          </a:p>
          <a:p>
            <a:pPr indent="-31680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采用上一帧训练出的分类器对下一帧图片进行预测</a:t>
            </a:r>
            <a:endParaRPr b="0" sz="2600" lang="en-US" spc="-1" strike="noStrike">
              <a:latin typeface="Arial"/>
            </a:endParaRPr>
          </a:p>
          <a:p>
            <a:pPr indent="-211680" lvl="2" marL="648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0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会与历史模型进行加权，有一定记忆性</a:t>
            </a:r>
            <a:endParaRPr b="0" sz="2000" lang="en-US" spc="-1" strike="noStrike">
              <a:latin typeface="Arial"/>
            </a:endParaRPr>
          </a:p>
        </p:txBody>
      </p:sp>
      <p:pic>
        <p:nvPicPr>
          <p:cNvPr id="2097194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316800" y="4297680"/>
            <a:ext cx="1195560" cy="300240"/>
          </a:xfrm>
          <a:prstGeom prst="rect"/>
          <a:ln>
            <a:noFill/>
          </a:ln>
        </p:spPr>
      </p:pic>
    </p:spTree>
  </p:cSld>
  <p:clrMapOvr>
    <a:masterClrMapping/>
  </p:clrMapOvr>
  <p:timing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Outline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591" name="CustomShape 2"/>
          <p:cNvSpPr/>
          <p:nvPr/>
        </p:nvSpPr>
        <p:spPr>
          <a:xfrm>
            <a:off x="1054080" y="731520"/>
            <a:ext cx="7120800" cy="35748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Statement of the logical architecture and main points 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592" name="CustomShape 3"/>
          <p:cNvSpPr/>
          <p:nvPr/>
        </p:nvSpPr>
        <p:spPr>
          <a:xfrm>
            <a:off x="609480" y="1604520"/>
            <a:ext cx="10963800" cy="396864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0" lIns="0" rIns="0" tIns="0">
            <a:normAutofit/>
          </a:bodyPr>
          <a:p>
            <a:pPr indent="-31536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800" lang="en-US" spc="-1" strike="noStrike">
                <a:solidFill>
                  <a:srgbClr val="000000"/>
                </a:solidFill>
                <a:latin typeface="Calibri"/>
                <a:ea typeface="DejaVu Sans"/>
              </a:rPr>
              <a:t>Overview about visual tracking</a:t>
            </a:r>
            <a:endParaRPr b="0" sz="2800" lang="en-US" spc="-1" strike="noStrike">
              <a:latin typeface="Arial"/>
            </a:endParaRPr>
          </a:p>
          <a:p>
            <a:pPr indent="-31536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800" lang="en-US" spc="-1" strike="noStrike">
                <a:solidFill>
                  <a:srgbClr val="000000"/>
                </a:solidFill>
                <a:latin typeface="Calibri"/>
                <a:ea typeface="DejaVu Sans"/>
              </a:rPr>
              <a:t>Typical Trackers</a:t>
            </a:r>
            <a:endParaRPr b="0" sz="2800" lang="en-US" spc="-1" strike="noStrike">
              <a:latin typeface="Arial"/>
            </a:endParaRPr>
          </a:p>
          <a:p>
            <a:pPr indent="-315360" lvl="1" marL="86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DejaVu Sans"/>
              </a:rPr>
              <a:t>CF based trackers </a:t>
            </a:r>
            <a:endParaRPr b="0" sz="2000" lang="en-US" spc="-1" strike="noStrike">
              <a:latin typeface="Arial"/>
            </a:endParaRPr>
          </a:p>
          <a:p>
            <a:pPr indent="-315360" lvl="1" marL="86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DejaVu Sans"/>
              </a:rPr>
              <a:t>CNN based trackers</a:t>
            </a:r>
            <a:endParaRPr b="0" sz="2000" lang="en-US" spc="-1" strike="noStrike">
              <a:latin typeface="Arial"/>
            </a:endParaRPr>
          </a:p>
          <a:p>
            <a:pPr indent="-31536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800" lang="en-US" spc="-1" strike="noStrike">
                <a:solidFill>
                  <a:srgbClr val="000000"/>
                </a:solidFill>
                <a:latin typeface="Calibri"/>
                <a:ea typeface="DejaVu Sans"/>
              </a:rPr>
              <a:t>KCF(High-Speed Tracking with </a:t>
            </a:r>
            <a:r>
              <a:rPr b="1" sz="2800" lang="en-US" spc="-1" strike="noStrike">
                <a:solidFill>
                  <a:srgbClr val="1B75BC"/>
                </a:solidFill>
                <a:latin typeface="Calibri"/>
                <a:ea typeface="DejaVu Sans"/>
              </a:rPr>
              <a:t>K</a:t>
            </a:r>
            <a:r>
              <a:rPr b="0" sz="2800" lang="en-US" spc="-1" strike="noStrike">
                <a:solidFill>
                  <a:srgbClr val="000000"/>
                </a:solidFill>
                <a:latin typeface="Calibri"/>
                <a:ea typeface="DejaVu Sans"/>
              </a:rPr>
              <a:t>ernelized </a:t>
            </a:r>
            <a:r>
              <a:rPr b="1" sz="2800" lang="en-US" spc="-1" strike="noStrike">
                <a:solidFill>
                  <a:srgbClr val="1B75BC"/>
                </a:solidFill>
                <a:latin typeface="Calibri"/>
                <a:ea typeface="DejaVu Sans"/>
              </a:rPr>
              <a:t>C</a:t>
            </a:r>
            <a:r>
              <a:rPr b="0" sz="2800" lang="en-US" spc="-1" strike="noStrike">
                <a:solidFill>
                  <a:srgbClr val="000000"/>
                </a:solidFill>
                <a:latin typeface="Calibri"/>
                <a:ea typeface="DejaVu Sans"/>
              </a:rPr>
              <a:t>orrelation </a:t>
            </a:r>
            <a:r>
              <a:rPr b="1" sz="2800" lang="en-US" spc="-1" strike="noStrike">
                <a:solidFill>
                  <a:srgbClr val="1B75BC"/>
                </a:solidFill>
                <a:latin typeface="Calibri"/>
                <a:ea typeface="DejaVu Sans"/>
              </a:rPr>
              <a:t>F</a:t>
            </a:r>
            <a:r>
              <a:rPr b="0" sz="2800" lang="en-US" spc="-1" strike="noStrike">
                <a:solidFill>
                  <a:srgbClr val="000000"/>
                </a:solidFill>
                <a:latin typeface="Calibri"/>
                <a:ea typeface="DejaVu Sans"/>
              </a:rPr>
              <a:t>ilters)</a:t>
            </a:r>
            <a:endParaRPr b="0" sz="2800" lang="en-US" spc="-1" strike="noStrike">
              <a:latin typeface="Arial"/>
            </a:endParaRPr>
          </a:p>
          <a:p>
            <a:pPr indent="-315360" lvl="1" marL="86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DejaVu Sans"/>
              </a:rPr>
              <a:t>Algorithm Level</a:t>
            </a:r>
            <a:endParaRPr b="0" sz="2000" lang="en-US" spc="-1" strike="noStrike">
              <a:latin typeface="Arial"/>
            </a:endParaRPr>
          </a:p>
          <a:p>
            <a:pPr indent="-315360" lvl="1" marL="86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DejaVu Sans"/>
              </a:rPr>
              <a:t>Matlab Level</a:t>
            </a:r>
            <a:endParaRPr b="0" sz="2000" lang="en-US" spc="-1" strike="noStrike">
              <a:latin typeface="Arial"/>
            </a:endParaRPr>
          </a:p>
          <a:p>
            <a:pPr indent="-315360" lvl="1" marL="86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DejaVu Sans"/>
              </a:rPr>
              <a:t>Verilog Level</a:t>
            </a:r>
            <a:endParaRPr b="0" sz="20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9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KCF tracking algorithm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740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195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971440" y="1699920"/>
            <a:ext cx="6355080" cy="4517640"/>
          </a:xfrm>
          <a:prstGeom prst="rect"/>
          <a:ln>
            <a:noFill/>
          </a:ln>
        </p:spPr>
      </p:pic>
    </p:spTree>
  </p:cSld>
  <p:clrMapOvr>
    <a:masterClrMapping/>
  </p:clrMapOvr>
  <p:timing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6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Hard Case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757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197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31520" y="1554480"/>
            <a:ext cx="5185440" cy="2046240"/>
          </a:xfrm>
          <a:prstGeom prst="rect"/>
          <a:ln>
            <a:noFill/>
          </a:ln>
        </p:spPr>
      </p:pic>
      <p:pic>
        <p:nvPicPr>
          <p:cNvPr id="2097198" name="" descr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309360" y="1604160"/>
            <a:ext cx="5214960" cy="2046240"/>
          </a:xfrm>
          <a:prstGeom prst="rect"/>
          <a:ln>
            <a:noFill/>
          </a:ln>
        </p:spPr>
      </p:pic>
      <p:pic>
        <p:nvPicPr>
          <p:cNvPr id="2097199" name="" descr=""/>
          <p:cNvPicPr>
            <a:picLocks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776160" y="3681720"/>
            <a:ext cx="5013360" cy="1889640"/>
          </a:xfrm>
          <a:prstGeom prst="rect"/>
          <a:ln>
            <a:noFill/>
          </a:ln>
        </p:spPr>
      </p:pic>
      <p:pic>
        <p:nvPicPr>
          <p:cNvPr id="2097200" name="" descr=""/>
          <p:cNvPicPr>
            <a:picLocks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6445080" y="3736800"/>
            <a:ext cx="4977720" cy="1833840"/>
          </a:xfrm>
          <a:prstGeom prst="rect"/>
          <a:ln>
            <a:noFill/>
          </a:ln>
        </p:spPr>
      </p:pic>
      <p:sp>
        <p:nvSpPr>
          <p:cNvPr id="1048758" name="CustomShape 3"/>
          <p:cNvSpPr/>
          <p:nvPr/>
        </p:nvSpPr>
        <p:spPr>
          <a:xfrm>
            <a:off x="2926080" y="4480560"/>
            <a:ext cx="541440" cy="267120"/>
          </a:xfrm>
          <a:custGeom>
            <a:avLst/>
            <a:ahLst/>
            <a:rect l="l" t="t" r="r" b="b"/>
            <a:pathLst>
              <a:path w="1525" h="764">
                <a:moveTo>
                  <a:pt x="0" y="190"/>
                </a:moveTo>
                <a:lnTo>
                  <a:pt x="1143" y="190"/>
                </a:lnTo>
                <a:lnTo>
                  <a:pt x="1143" y="0"/>
                </a:lnTo>
                <a:lnTo>
                  <a:pt x="1524" y="381"/>
                </a:lnTo>
                <a:lnTo>
                  <a:pt x="1143" y="763"/>
                </a:lnTo>
                <a:lnTo>
                  <a:pt x="1143" y="572"/>
                </a:lnTo>
                <a:lnTo>
                  <a:pt x="0" y="572"/>
                </a:lnTo>
                <a:lnTo>
                  <a:pt x="0" y="19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59" name="CustomShape 4"/>
          <p:cNvSpPr/>
          <p:nvPr/>
        </p:nvSpPr>
        <p:spPr>
          <a:xfrm>
            <a:off x="8686800" y="4572000"/>
            <a:ext cx="541440" cy="267120"/>
          </a:xfrm>
          <a:custGeom>
            <a:avLst/>
            <a:ahLst/>
            <a:rect l="l" t="t" r="r" b="b"/>
            <a:pathLst>
              <a:path w="1525" h="764">
                <a:moveTo>
                  <a:pt x="0" y="190"/>
                </a:moveTo>
                <a:lnTo>
                  <a:pt x="1143" y="190"/>
                </a:lnTo>
                <a:lnTo>
                  <a:pt x="1143" y="0"/>
                </a:lnTo>
                <a:lnTo>
                  <a:pt x="1524" y="381"/>
                </a:lnTo>
                <a:lnTo>
                  <a:pt x="1143" y="763"/>
                </a:lnTo>
                <a:lnTo>
                  <a:pt x="1143" y="572"/>
                </a:lnTo>
                <a:lnTo>
                  <a:pt x="0" y="572"/>
                </a:lnTo>
                <a:lnTo>
                  <a:pt x="0" y="19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60" name="CustomShape 5"/>
          <p:cNvSpPr/>
          <p:nvPr/>
        </p:nvSpPr>
        <p:spPr>
          <a:xfrm>
            <a:off x="8686800" y="2468880"/>
            <a:ext cx="541440" cy="267120"/>
          </a:xfrm>
          <a:custGeom>
            <a:avLst/>
            <a:ahLst/>
            <a:rect l="l" t="t" r="r" b="b"/>
            <a:pathLst>
              <a:path w="1525" h="764">
                <a:moveTo>
                  <a:pt x="0" y="190"/>
                </a:moveTo>
                <a:lnTo>
                  <a:pt x="1143" y="190"/>
                </a:lnTo>
                <a:lnTo>
                  <a:pt x="1143" y="0"/>
                </a:lnTo>
                <a:lnTo>
                  <a:pt x="1524" y="381"/>
                </a:lnTo>
                <a:lnTo>
                  <a:pt x="1143" y="763"/>
                </a:lnTo>
                <a:lnTo>
                  <a:pt x="1143" y="572"/>
                </a:lnTo>
                <a:lnTo>
                  <a:pt x="0" y="572"/>
                </a:lnTo>
                <a:lnTo>
                  <a:pt x="0" y="19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61" name="CustomShape 6"/>
          <p:cNvSpPr/>
          <p:nvPr/>
        </p:nvSpPr>
        <p:spPr>
          <a:xfrm>
            <a:off x="7589520" y="2377440"/>
            <a:ext cx="2341800" cy="500040"/>
          </a:xfrm>
          <a:custGeom>
            <a:avLst/>
            <a:ahLst/>
            <a:rect l="l" t="t" r="r" b="b"/>
            <a:pathLst>
              <a:path w="6527" h="2891">
                <a:moveTo>
                  <a:pt x="0" y="1031"/>
                </a:moveTo>
                <a:cubicBezTo>
                  <a:pt x="2175" y="0"/>
                  <a:pt x="4350" y="2062"/>
                  <a:pt x="6526" y="1031"/>
                </a:cubicBezTo>
                <a:moveTo>
                  <a:pt x="0" y="1858"/>
                </a:moveTo>
                <a:cubicBezTo>
                  <a:pt x="2175" y="827"/>
                  <a:pt x="4350" y="2890"/>
                  <a:pt x="6526" y="1858"/>
                </a:cubicBezTo>
              </a:path>
            </a:pathLst>
          </a:custGeom>
          <a:solidFill>
            <a:srgbClr val="000000"/>
          </a:solidFill>
          <a:ln w="9360">
            <a:solidFill>
              <a:srgbClr val="000000"/>
            </a:solidFill>
            <a:miter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anchorCtr="1" bIns="46800" lIns="90000" rIns="90000" tIns="46800"/>
          <a:p>
            <a:pPr>
              <a:lnSpc>
                <a:spcPct val="100000"/>
              </a:lnSpc>
            </a:pPr>
            <a:r>
              <a:rPr b="0" sz="2400" lang="en-US" spc="-1" strike="noStrike">
                <a:solidFill>
                  <a:srgbClr val="000000"/>
                </a:solidFill>
                <a:latin typeface="Arial Black"/>
                <a:ea typeface="MS Gothic"/>
              </a:rPr>
              <a:t>Deformation</a:t>
            </a:r>
            <a:endParaRPr b="0" sz="2400" lang="en-US" spc="-1" strike="noStrike">
              <a:latin typeface="Arial"/>
            </a:endParaRPr>
          </a:p>
        </p:txBody>
      </p:sp>
      <p:sp>
        <p:nvSpPr>
          <p:cNvPr id="1048762" name="CustomShape 7"/>
          <p:cNvSpPr/>
          <p:nvPr/>
        </p:nvSpPr>
        <p:spPr>
          <a:xfrm>
            <a:off x="2011680" y="4247640"/>
            <a:ext cx="2341800" cy="500040"/>
          </a:xfrm>
          <a:custGeom>
            <a:avLst/>
            <a:ahLst/>
            <a:rect l="l" t="t" r="r" b="b"/>
            <a:pathLst>
              <a:path w="6527" h="2891">
                <a:moveTo>
                  <a:pt x="0" y="1031"/>
                </a:moveTo>
                <a:cubicBezTo>
                  <a:pt x="2175" y="0"/>
                  <a:pt x="4350" y="2062"/>
                  <a:pt x="6526" y="1031"/>
                </a:cubicBezTo>
                <a:moveTo>
                  <a:pt x="0" y="1858"/>
                </a:moveTo>
                <a:cubicBezTo>
                  <a:pt x="2175" y="827"/>
                  <a:pt x="4350" y="2890"/>
                  <a:pt x="6526" y="1858"/>
                </a:cubicBezTo>
              </a:path>
            </a:pathLst>
          </a:custGeom>
          <a:solidFill>
            <a:srgbClr val="000000"/>
          </a:solidFill>
          <a:ln w="9360">
            <a:solidFill>
              <a:srgbClr val="000000"/>
            </a:solidFill>
            <a:miter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anchorCtr="1" bIns="46800" lIns="90000" rIns="90000" tIns="46800"/>
          <a:p>
            <a:pPr>
              <a:lnSpc>
                <a:spcPct val="100000"/>
              </a:lnSpc>
            </a:pPr>
            <a:r>
              <a:rPr b="0" sz="2400" lang="en-US" spc="-1" strike="noStrike">
                <a:solidFill>
                  <a:srgbClr val="000000"/>
                </a:solidFill>
                <a:latin typeface="Arial Black"/>
                <a:ea typeface="MS Gothic"/>
              </a:rPr>
              <a:t>Scale Variation</a:t>
            </a:r>
            <a:endParaRPr b="0" sz="2400" lang="en-US" spc="-1" strike="noStrike">
              <a:latin typeface="Arial"/>
            </a:endParaRPr>
          </a:p>
        </p:txBody>
      </p:sp>
      <p:sp>
        <p:nvSpPr>
          <p:cNvPr id="1048763" name="CustomShape 8"/>
          <p:cNvSpPr/>
          <p:nvPr/>
        </p:nvSpPr>
        <p:spPr>
          <a:xfrm>
            <a:off x="7659000" y="4206240"/>
            <a:ext cx="2341800" cy="675360"/>
          </a:xfrm>
          <a:custGeom>
            <a:avLst/>
            <a:ahLst/>
            <a:rect l="l" t="t" r="r" b="b"/>
            <a:pathLst>
              <a:path w="6527" h="3888">
                <a:moveTo>
                  <a:pt x="0" y="1386"/>
                </a:moveTo>
                <a:cubicBezTo>
                  <a:pt x="2175" y="0"/>
                  <a:pt x="4350" y="2774"/>
                  <a:pt x="6526" y="1386"/>
                </a:cubicBezTo>
                <a:moveTo>
                  <a:pt x="0" y="2500"/>
                </a:moveTo>
                <a:cubicBezTo>
                  <a:pt x="2175" y="1112"/>
                  <a:pt x="4350" y="3887"/>
                  <a:pt x="6526" y="2500"/>
                </a:cubicBezTo>
              </a:path>
            </a:pathLst>
          </a:custGeom>
          <a:solidFill>
            <a:srgbClr val="000000"/>
          </a:solidFill>
          <a:ln w="9360">
            <a:solidFill>
              <a:srgbClr val="000000"/>
            </a:solidFill>
            <a:miter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anchorCtr="1" bIns="46800" lIns="90000" rIns="90000" tIns="46800"/>
          <a:p>
            <a:pPr>
              <a:lnSpc>
                <a:spcPct val="100000"/>
              </a:lnSpc>
            </a:pPr>
            <a:r>
              <a:rPr b="0" sz="2400" lang="en-US" spc="-1" strike="noStrike">
                <a:solidFill>
                  <a:srgbClr val="000000"/>
                </a:solidFill>
                <a:latin typeface="Arial Black"/>
                <a:ea typeface="MS Gothic"/>
              </a:rPr>
              <a:t>High Speed</a:t>
            </a:r>
            <a:endParaRPr b="0" sz="2400" lang="en-US" spc="-1" strike="noStrike">
              <a:latin typeface="Arial"/>
            </a:endParaRPr>
          </a:p>
        </p:txBody>
      </p:sp>
    </p:spTree>
  </p:cSld>
  <p:clrMapOvr>
    <a:masterClrMapping/>
  </p:clrMapOvr>
  <p:timing>
    <p:tnLst>
      <p:par>
        <p:cTn dur="indefinite" id="187" nodeType="tmRoot" restart="never">
          <p:childTnLst>
            <p:seq>
              <p:cTn dur="indefinite" id="188" nodeType="mainSeq">
                <p:childTnLst>
                  <p:par>
                    <p:cTn fill="hold" id="189">
                      <p:stCondLst>
                        <p:cond delay="indefinite"/>
                      </p:stCondLst>
                      <p:childTnLst>
                        <p:par>
                          <p:cTn fill="hold" id="190">
                            <p:stCondLst>
                              <p:cond delay="0"/>
                            </p:stCondLst>
                            <p:childTnLst>
                              <p:par>
                                <p:cTn fill="hold" id="191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93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95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dur="500" id="196"/>
                                        <p:tgtEl>
                                          <p:spTgt spid="10487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dur="500" id="197"/>
                                        <p:tgtEl>
                                          <p:spTgt spid="10487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#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 id="19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8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99">
                      <p:stCondLst>
                        <p:cond delay="indefinite"/>
                      </p:stCondLst>
                      <p:childTnLst>
                        <p:par>
                          <p:cTn fill="hold" id="200">
                            <p:stCondLst>
                              <p:cond delay="0"/>
                            </p:stCondLst>
                            <p:childTnLst>
                              <p:par>
                                <p:cTn fill="hold" id="201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03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05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dur="500" id="206"/>
                                        <p:tgtEl>
                                          <p:spTgt spid="1048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dur="500" id="207"/>
                                        <p:tgtEl>
                                          <p:spTgt spid="1048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#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 id="20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8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09">
                      <p:stCondLst>
                        <p:cond delay="indefinite"/>
                      </p:stCondLst>
                      <p:childTnLst>
                        <p:par>
                          <p:cTn fill="hold" id="210">
                            <p:stCondLst>
                              <p:cond delay="0"/>
                            </p:stCondLst>
                            <p:childTnLst>
                              <p:par>
                                <p:cTn fill="hold" id="211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13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15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dur="500" id="216"/>
                                        <p:tgtEl>
                                          <p:spTgt spid="1048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dur="500" id="217"/>
                                        <p:tgtEl>
                                          <p:spTgt spid="1048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#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 id="21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8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02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5391600">
            <a:off x="3097080" y="-515880"/>
            <a:ext cx="5970240" cy="8485920"/>
          </a:xfrm>
          <a:prstGeom prst="rect"/>
          <a:ln>
            <a:noFill/>
          </a:ln>
        </p:spPr>
      </p:pic>
      <p:sp>
        <p:nvSpPr>
          <p:cNvPr id="1048769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Matlab</a:t>
            </a:r>
            <a:endParaRPr b="0" sz="36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0" name="CustomShape 1"/>
          <p:cNvSpPr/>
          <p:nvPr/>
        </p:nvSpPr>
        <p:spPr>
          <a:xfrm>
            <a:off x="609480" y="273600"/>
            <a:ext cx="10965240" cy="11376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71" name="CustomShape 2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Verilog Level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772" name="CustomShape 3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773" name="CustomShape 4"/>
          <p:cNvSpPr/>
          <p:nvPr/>
        </p:nvSpPr>
        <p:spPr>
          <a:xfrm>
            <a:off x="2834640" y="109728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74" name="CustomShape 5"/>
          <p:cNvSpPr/>
          <p:nvPr/>
        </p:nvSpPr>
        <p:spPr>
          <a:xfrm>
            <a:off x="2834640" y="438912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75" name="CustomShape 6"/>
          <p:cNvSpPr/>
          <p:nvPr/>
        </p:nvSpPr>
        <p:spPr>
          <a:xfrm>
            <a:off x="7955280" y="9144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76" name="CustomShape 7"/>
          <p:cNvSpPr/>
          <p:nvPr/>
        </p:nvSpPr>
        <p:spPr>
          <a:xfrm>
            <a:off x="7955280" y="548640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77" name="CustomShape 8"/>
          <p:cNvSpPr/>
          <p:nvPr/>
        </p:nvSpPr>
        <p:spPr>
          <a:xfrm>
            <a:off x="1554480" y="437040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78" name="CustomShape 9"/>
          <p:cNvSpPr/>
          <p:nvPr/>
        </p:nvSpPr>
        <p:spPr>
          <a:xfrm>
            <a:off x="2834640" y="438912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79" name="CustomShape 10"/>
          <p:cNvSpPr/>
          <p:nvPr/>
        </p:nvSpPr>
        <p:spPr>
          <a:xfrm>
            <a:off x="2834640" y="109728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80" name="CustomShape 11"/>
          <p:cNvSpPr/>
          <p:nvPr/>
        </p:nvSpPr>
        <p:spPr>
          <a:xfrm>
            <a:off x="7955280" y="438912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81" name="CustomShape 12"/>
          <p:cNvSpPr/>
          <p:nvPr/>
        </p:nvSpPr>
        <p:spPr>
          <a:xfrm>
            <a:off x="7955280" y="109728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82" name="CustomShape 13"/>
          <p:cNvSpPr/>
          <p:nvPr/>
        </p:nvSpPr>
        <p:spPr>
          <a:xfrm>
            <a:off x="9692640" y="438948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83" name="CustomShape 14"/>
          <p:cNvSpPr/>
          <p:nvPr/>
        </p:nvSpPr>
        <p:spPr>
          <a:xfrm>
            <a:off x="9692640" y="109764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84" name="CustomShape 15"/>
          <p:cNvSpPr/>
          <p:nvPr/>
        </p:nvSpPr>
        <p:spPr>
          <a:xfrm>
            <a:off x="9326880" y="338328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85" name="CustomShape 16"/>
          <p:cNvSpPr/>
          <p:nvPr/>
        </p:nvSpPr>
        <p:spPr>
          <a:xfrm>
            <a:off x="9326880" y="210312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86" name="CustomShape 17"/>
          <p:cNvSpPr/>
          <p:nvPr/>
        </p:nvSpPr>
        <p:spPr>
          <a:xfrm>
            <a:off x="7680960" y="338364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87" name="CustomShape 18"/>
          <p:cNvSpPr/>
          <p:nvPr/>
        </p:nvSpPr>
        <p:spPr>
          <a:xfrm>
            <a:off x="7680960" y="210348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88" name="CustomShape 19"/>
          <p:cNvSpPr/>
          <p:nvPr/>
        </p:nvSpPr>
        <p:spPr>
          <a:xfrm>
            <a:off x="5943600" y="265176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89" name="CustomShape 20"/>
          <p:cNvSpPr/>
          <p:nvPr/>
        </p:nvSpPr>
        <p:spPr>
          <a:xfrm>
            <a:off x="4206240" y="210312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90" name="CustomShape 21"/>
          <p:cNvSpPr/>
          <p:nvPr/>
        </p:nvSpPr>
        <p:spPr>
          <a:xfrm>
            <a:off x="3200400" y="329184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91" name="CustomShape 22"/>
          <p:cNvSpPr/>
          <p:nvPr/>
        </p:nvSpPr>
        <p:spPr>
          <a:xfrm>
            <a:off x="2651760" y="210312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92" name="CustomShape 23"/>
          <p:cNvSpPr/>
          <p:nvPr/>
        </p:nvSpPr>
        <p:spPr>
          <a:xfrm>
            <a:off x="1005840" y="210312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93" name="CustomShape 24"/>
          <p:cNvSpPr/>
          <p:nvPr/>
        </p:nvSpPr>
        <p:spPr>
          <a:xfrm>
            <a:off x="1006200" y="329184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94" name="CustomShape 25"/>
          <p:cNvSpPr/>
          <p:nvPr/>
        </p:nvSpPr>
        <p:spPr>
          <a:xfrm>
            <a:off x="1554480" y="437040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pic>
        <p:nvPicPr>
          <p:cNvPr id="2097203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686800" y="2560320"/>
            <a:ext cx="3254760" cy="1182960"/>
          </a:xfrm>
          <a:prstGeom prst="rect"/>
          <a:ln>
            <a:noFill/>
          </a:ln>
        </p:spPr>
      </p:pic>
      <p:pic>
        <p:nvPicPr>
          <p:cNvPr id="2097204" name="" descr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184760" y="-1140120"/>
            <a:ext cx="13612680" cy="9627120"/>
          </a:xfrm>
          <a:prstGeom prst="rect"/>
          <a:ln>
            <a:noFill/>
          </a:ln>
        </p:spPr>
      </p:pic>
      <p:sp>
        <p:nvSpPr>
          <p:cNvPr id="1048795" name="CustomShape 26"/>
          <p:cNvSpPr/>
          <p:nvPr/>
        </p:nvSpPr>
        <p:spPr>
          <a:xfrm>
            <a:off x="6217920" y="448056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796" name="CustomShape 27"/>
          <p:cNvSpPr/>
          <p:nvPr/>
        </p:nvSpPr>
        <p:spPr>
          <a:xfrm>
            <a:off x="6217920" y="1059840"/>
            <a:ext cx="1914480" cy="1182960"/>
          </a:xfrm>
          <a:custGeom>
            <a:avLst/>
            <a:ahLst/>
            <a:rect l="l" t="t" r="r" b="b"/>
            <a:pathLst>
              <a:path w="5335" h="3304">
                <a:moveTo>
                  <a:pt x="550" y="0"/>
                </a:moveTo>
                <a:cubicBezTo>
                  <a:pt x="275" y="0"/>
                  <a:pt x="0" y="275"/>
                  <a:pt x="0" y="550"/>
                </a:cubicBezTo>
                <a:lnTo>
                  <a:pt x="0" y="2752"/>
                </a:lnTo>
                <a:cubicBezTo>
                  <a:pt x="0" y="3027"/>
                  <a:pt x="275" y="3303"/>
                  <a:pt x="550" y="3303"/>
                </a:cubicBezTo>
                <a:lnTo>
                  <a:pt x="4784" y="3303"/>
                </a:lnTo>
                <a:cubicBezTo>
                  <a:pt x="5059" y="3303"/>
                  <a:pt x="5334" y="3027"/>
                  <a:pt x="5334" y="2752"/>
                </a:cubicBezTo>
                <a:lnTo>
                  <a:pt x="5334" y="550"/>
                </a:lnTo>
                <a:cubicBezTo>
                  <a:pt x="5334" y="275"/>
                  <a:pt x="5059" y="0"/>
                  <a:pt x="4784" y="0"/>
                </a:cubicBezTo>
                <a:lnTo>
                  <a:pt x="550" y="0"/>
                </a:lnTo>
              </a:path>
            </a:pathLst>
          </a:custGeom>
          <a:solidFill>
            <a:srgbClr val="72BF44">
              <a:alpha val="1000"/>
            </a:srgbClr>
          </a:solidFill>
          <a:ln w="29160" cap="rnd">
            <a:solidFill>
              <a:srgbClr val="ED1C24"/>
            </a:solidFill>
            <a:custDash>
              <a:ds d="200000" sp="2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</p:spTree>
  </p:cSld>
  <p:clrMapOvr>
    <a:masterClrMapping/>
  </p:clrMapOvr>
  <p:timing>
    <p:tnLst>
      <p:par>
        <p:cTn dur="indefinite" id="221" nodeType="tmRoot" restart="never">
          <p:childTnLst>
            <p:seq>
              <p:cTn dur="indefinite" id="222" nodeType="mainSeq">
                <p:childTnLst>
                  <p:par>
                    <p:cTn fill="hold" id="223">
                      <p:stCondLst>
                        <p:cond delay="indefinite"/>
                      </p:stCondLst>
                      <p:childTnLst>
                        <p:par>
                          <p:cTn fill="hold" id="224">
                            <p:stCondLst>
                              <p:cond delay="0"/>
                            </p:stCondLst>
                            <p:childTnLst>
                              <p:par>
                                <p:cTn fill="hold" id="225" nodeType="click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227"/>
                                        <p:tgtEl>
                                          <p:spTgt spid="1048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28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230"/>
                                        <p:tgtEl>
                                          <p:spTgt spid="1048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31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233"/>
                                        <p:tgtEl>
                                          <p:spTgt spid="1048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34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500" id="236"/>
                                        <p:tgtEl>
                                          <p:spTgt spid="1048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37">
                      <p:stCondLst>
                        <p:cond delay="indefinite"/>
                      </p:stCondLst>
                      <p:childTnLst>
                        <p:par>
                          <p:cTn fill="hold" id="238">
                            <p:stCondLst>
                              <p:cond delay="0"/>
                            </p:stCondLst>
                            <p:childTnLst>
                              <p:par>
                                <p:cTn fill="hold" id="239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41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43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45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47">
                      <p:stCondLst>
                        <p:cond delay="indefinite"/>
                      </p:stCondLst>
                      <p:childTnLst>
                        <p:par>
                          <p:cTn fill="hold" id="248">
                            <p:stCondLst>
                              <p:cond delay="0"/>
                            </p:stCondLst>
                            <p:childTnLst>
                              <p:par>
                                <p:cTn fill="hold" id="24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dur="500" fill="hold" id="251"/>
                                        <p:tgtEl>
                                          <p:spTgt spid="10487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dur="500" fill="hold" id="252"/>
                                        <p:tgtEl>
                                          <p:spTgt spid="10487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53">
                      <p:stCondLst>
                        <p:cond delay="indefinite"/>
                      </p:stCondLst>
                      <p:childTnLst>
                        <p:par>
                          <p:cTn fill="hold" id="254">
                            <p:stCondLst>
                              <p:cond delay="0"/>
                            </p:stCondLst>
                            <p:childTnLst>
                              <p:par>
                                <p:cTn fill="hold" id="255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57">
                      <p:stCondLst>
                        <p:cond delay="indefinite"/>
                      </p:stCondLst>
                      <p:childTnLst>
                        <p:par>
                          <p:cTn fill="hold" id="258">
                            <p:stCondLst>
                              <p:cond delay="0"/>
                            </p:stCondLst>
                            <p:childTnLst>
                              <p:par>
                                <p:cTn fill="hold" id="25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dur="500" fill="hold" id="261"/>
                                        <p:tgtEl>
                                          <p:spTgt spid="1048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dur="500" fill="hold" id="262"/>
                                        <p:tgtEl>
                                          <p:spTgt spid="1048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id="263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dur="500" fill="hold" id="265"/>
                                        <p:tgtEl>
                                          <p:spTgt spid="1048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dur="500" fill="hold" id="266"/>
                                        <p:tgtEl>
                                          <p:spTgt spid="1048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67">
                      <p:stCondLst>
                        <p:cond delay="indefinite"/>
                      </p:stCondLst>
                      <p:childTnLst>
                        <p:par>
                          <p:cTn fill="hold" id="268">
                            <p:stCondLst>
                              <p:cond delay="0"/>
                            </p:stCondLst>
                            <p:childTnLst>
                              <p:par>
                                <p:cTn fill="hold" id="269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71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73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2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275"/>
                                        <p:tgtEl>
                                          <p:spTgt spid="1048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76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2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278"/>
                                        <p:tgtEl>
                                          <p:spTgt spid="1048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79">
                      <p:stCondLst>
                        <p:cond delay="indefinite"/>
                      </p:stCondLst>
                      <p:childTnLst>
                        <p:par>
                          <p:cTn fill="hold" id="280">
                            <p:stCondLst>
                              <p:cond delay="0"/>
                            </p:stCondLst>
                            <p:childTnLst>
                              <p:par>
                                <p:cTn fill="hold" id="281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83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85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2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287"/>
                                        <p:tgtEl>
                                          <p:spTgt spid="1048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88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290"/>
                                        <p:tgtEl>
                                          <p:spTgt spid="1048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91">
                      <p:stCondLst>
                        <p:cond delay="indefinite"/>
                      </p:stCondLst>
                      <p:childTnLst>
                        <p:par>
                          <p:cTn fill="hold" id="292">
                            <p:stCondLst>
                              <p:cond delay="0"/>
                            </p:stCondLst>
                            <p:childTnLst>
                              <p:par>
                                <p:cTn fill="hold" id="293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95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97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29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299"/>
                                        <p:tgtEl>
                                          <p:spTgt spid="1048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300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0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02"/>
                                        <p:tgtEl>
                                          <p:spTgt spid="1048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303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0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05"/>
                                        <p:tgtEl>
                                          <p:spTgt spid="2097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06">
                      <p:stCondLst>
                        <p:cond delay="indefinite"/>
                      </p:stCondLst>
                      <p:childTnLst>
                        <p:par>
                          <p:cTn fill="hold" id="307">
                            <p:stCondLst>
                              <p:cond delay="0"/>
                            </p:stCondLst>
                            <p:childTnLst>
                              <p:par>
                                <p:cTn fill="hold" id="308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10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12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14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16"/>
                                        <p:tgtEl>
                                          <p:spTgt spid="1048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317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19"/>
                                        <p:tgtEl>
                                          <p:spTgt spid="1048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20">
                      <p:stCondLst>
                        <p:cond delay="indefinite"/>
                      </p:stCondLst>
                      <p:childTnLst>
                        <p:par>
                          <p:cTn fill="hold" id="321">
                            <p:stCondLst>
                              <p:cond delay="0"/>
                            </p:stCondLst>
                            <p:childTnLst>
                              <p:par>
                                <p:cTn fill="hold" id="322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24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26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28"/>
                                        <p:tgtEl>
                                          <p:spTgt spid="1048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329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31"/>
                                        <p:tgtEl>
                                          <p:spTgt spid="1048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32">
                      <p:stCondLst>
                        <p:cond delay="indefinite"/>
                      </p:stCondLst>
                      <p:childTnLst>
                        <p:par>
                          <p:cTn fill="hold" id="333">
                            <p:stCondLst>
                              <p:cond delay="0"/>
                            </p:stCondLst>
                            <p:childTnLst>
                              <p:par>
                                <p:cTn fill="hold" id="334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36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38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40"/>
                                        <p:tgtEl>
                                          <p:spTgt spid="1048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41">
                      <p:stCondLst>
                        <p:cond delay="indefinite"/>
                      </p:stCondLst>
                      <p:childTnLst>
                        <p:par>
                          <p:cTn fill="hold" id="342">
                            <p:stCondLst>
                              <p:cond delay="0"/>
                            </p:stCondLst>
                            <p:childTnLst>
                              <p:par>
                                <p:cTn fill="hold" id="343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45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47"/>
                                        <p:tgtEl>
                                          <p:spTgt spid="1048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348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50"/>
                                        <p:tgtEl>
                                          <p:spTgt spid="1048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51">
                      <p:stCondLst>
                        <p:cond delay="indefinite"/>
                      </p:stCondLst>
                      <p:childTnLst>
                        <p:par>
                          <p:cTn fill="hold" id="352">
                            <p:stCondLst>
                              <p:cond delay="0"/>
                            </p:stCondLst>
                            <p:childTnLst>
                              <p:par>
                                <p:cTn fill="hold" id="353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55" nodeType="with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57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59"/>
                                        <p:tgtEl>
                                          <p:spTgt spid="1048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60">
                      <p:stCondLst>
                        <p:cond delay="indefinite"/>
                      </p:stCondLst>
                      <p:childTnLst>
                        <p:par>
                          <p:cTn fill="hold" id="361">
                            <p:stCondLst>
                              <p:cond delay="0"/>
                            </p:stCondLst>
                            <p:childTnLst>
                              <p:par>
                                <p:cTn fill="hold" id="362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64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66"/>
                                        <p:tgtEl>
                                          <p:spTgt spid="1048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67">
                      <p:stCondLst>
                        <p:cond delay="indefinite"/>
                      </p:stCondLst>
                      <p:childTnLst>
                        <p:par>
                          <p:cTn fill="hold" id="368">
                            <p:stCondLst>
                              <p:cond delay="0"/>
                            </p:stCondLst>
                            <p:childTnLst>
                              <p:par>
                                <p:cTn fill="hold" id="369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71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73"/>
                                        <p:tgtEl>
                                          <p:spTgt spid="1048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74">
                      <p:stCondLst>
                        <p:cond delay="indefinite"/>
                      </p:stCondLst>
                      <p:childTnLst>
                        <p:par>
                          <p:cTn fill="hold" id="375">
                            <p:stCondLst>
                              <p:cond delay="0"/>
                            </p:stCondLst>
                            <p:childTnLst>
                              <p:par>
                                <p:cTn fill="hold" id="376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78" nodeType="withEffect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37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 additive="repl">
                                        <p:cTn dur="250" id="380"/>
                                        <p:tgtEl>
                                          <p:spTgt spid="1048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81">
                      <p:stCondLst>
                        <p:cond delay="indefinite"/>
                      </p:stCondLst>
                      <p:childTnLst>
                        <p:par>
                          <p:cTn fill="hold" id="382">
                            <p:stCondLst>
                              <p:cond delay="0"/>
                            </p:stCondLst>
                            <p:childTnLst>
                              <p:par>
                                <p:cTn fill="hold" id="383" nodeType="clickEffect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2" name="CustomShape 1"/>
          <p:cNvSpPr/>
          <p:nvPr/>
        </p:nvSpPr>
        <p:spPr>
          <a:xfrm>
            <a:off x="609480" y="273600"/>
            <a:ext cx="10965240" cy="11376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803" name="CustomShape 2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Verilog Level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804" name="CustomShape 3"/>
          <p:cNvSpPr/>
          <p:nvPr/>
        </p:nvSpPr>
        <p:spPr>
          <a:xfrm>
            <a:off x="7225200" y="4023360"/>
            <a:ext cx="3468240" cy="101664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22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整个流程并行化，上下两条线同时进行。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其中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xf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与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alphaf</a:t>
            </a:r>
            <a:r>
              <a:rPr b="0" sz="18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为本轮结果与上一轮结果的加权和。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805" name="CustomShape 4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206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514160" y="-548640"/>
            <a:ext cx="11008080" cy="7781760"/>
          </a:xfrm>
          <a:prstGeom prst="rect"/>
          <a:ln>
            <a:noFill/>
          </a:ln>
        </p:spPr>
      </p:pic>
      <p:sp>
        <p:nvSpPr>
          <p:cNvPr id="1048806" name="CustomShape 5"/>
          <p:cNvSpPr/>
          <p:nvPr/>
        </p:nvSpPr>
        <p:spPr>
          <a:xfrm>
            <a:off x="2560320" y="3796560"/>
            <a:ext cx="4018320" cy="39708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0" lIns="0" rIns="0" tIns="0">
            <a:normAutofit/>
          </a:bodyPr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浮点数的运算</a:t>
            </a:r>
            <a:endParaRPr b="0" sz="2600" lang="en-US" spc="-1" strike="noStrike">
              <a:latin typeface="Arial"/>
            </a:endParaRPr>
          </a:p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复数的实部虚部</a:t>
            </a:r>
            <a:endParaRPr b="0" sz="2600" lang="en-US" spc="-1" strike="noStrike">
              <a:latin typeface="Arial"/>
            </a:endParaRPr>
          </a:p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二维</a:t>
            </a:r>
            <a:r>
              <a:rPr b="0" sz="2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FFT</a:t>
            </a:r>
            <a:endParaRPr b="0" sz="2600" lang="en-US" spc="-1" strike="noStrike">
              <a:latin typeface="Arial"/>
            </a:endParaRPr>
          </a:p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并行计算</a:t>
            </a:r>
            <a:r>
              <a:rPr b="0" sz="32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sz="3200" lang="en-US" spc="-1" strike="noStrike">
              <a:latin typeface="Arial"/>
            </a:endParaRPr>
          </a:p>
        </p:txBody>
      </p:sp>
      <p:sp>
        <p:nvSpPr>
          <p:cNvPr id="1048807" name="CustomShape 6"/>
          <p:cNvSpPr/>
          <p:nvPr/>
        </p:nvSpPr>
        <p:spPr>
          <a:xfrm>
            <a:off x="2194560" y="3979440"/>
            <a:ext cx="269280" cy="1776240"/>
          </a:xfrm>
          <a:custGeom>
            <a:avLst/>
            <a:ahLst/>
            <a:rect l="l" t="t" r="r" b="b"/>
            <a:pathLst>
              <a:path w="764" h="4950">
                <a:moveTo>
                  <a:pt x="763" y="0"/>
                </a:moveTo>
                <a:cubicBezTo>
                  <a:pt x="572" y="0"/>
                  <a:pt x="381" y="206"/>
                  <a:pt x="381" y="412"/>
                </a:cubicBezTo>
                <a:lnTo>
                  <a:pt x="381" y="2062"/>
                </a:lnTo>
                <a:cubicBezTo>
                  <a:pt x="381" y="2268"/>
                  <a:pt x="190" y="2474"/>
                  <a:pt x="0" y="2474"/>
                </a:cubicBezTo>
                <a:cubicBezTo>
                  <a:pt x="190" y="2474"/>
                  <a:pt x="381" y="2680"/>
                  <a:pt x="381" y="2886"/>
                </a:cubicBezTo>
                <a:lnTo>
                  <a:pt x="381" y="4536"/>
                </a:lnTo>
                <a:cubicBezTo>
                  <a:pt x="381" y="4742"/>
                  <a:pt x="572" y="4949"/>
                  <a:pt x="763" y="4949"/>
                </a:cubicBezTo>
              </a:path>
            </a:pathLst>
          </a:custGeom>
          <a:noFill/>
          <a:ln w="38160">
            <a:solidFill>
              <a:srgbClr val="000000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808" name="CustomShape 7"/>
          <p:cNvSpPr/>
          <p:nvPr/>
        </p:nvSpPr>
        <p:spPr>
          <a:xfrm>
            <a:off x="457200" y="4663440"/>
            <a:ext cx="2006640" cy="85356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24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难点</a:t>
            </a:r>
            <a:r>
              <a:rPr b="1" sz="24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&amp;</a:t>
            </a:r>
            <a:r>
              <a:rPr b="0" sz="24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要点</a:t>
            </a:r>
            <a:endParaRPr b="0" sz="2400" lang="en-US" spc="-1" strike="noStrike">
              <a:latin typeface="Arial"/>
            </a:endParaRPr>
          </a:p>
        </p:txBody>
      </p:sp>
    </p:spTree>
  </p:cSld>
  <p:clrMapOvr>
    <a:masterClrMapping/>
  </p:clrMapOvr>
  <p:timing>
    <p:tnLst>
      <p:par>
        <p:cTn dur="indefinite" id="385" nodeType="tmRoot" restart="never">
          <p:childTnLst>
            <p:seq>
              <p:cTn dur="indefinite" id="386" nodeType="mainSeq">
                <p:childTnLst>
                  <p:par>
                    <p:cTn fill="hold" id="387">
                      <p:stCondLst>
                        <p:cond delay="indefinite"/>
                      </p:stCondLst>
                      <p:childTnLst>
                        <p:par>
                          <p:cTn fill="hold" id="388">
                            <p:stCondLst>
                              <p:cond delay="0"/>
                            </p:stCondLst>
                            <p:childTnLst>
                              <p:par>
                                <p:cTn fill="hold" id="38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dur="500" fill="hold" id="391"/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dur="500" fill="hold" id="392"/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9" name="CustomShape 1"/>
          <p:cNvSpPr/>
          <p:nvPr/>
        </p:nvSpPr>
        <p:spPr>
          <a:xfrm>
            <a:off x="1095840" y="7956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基于</a:t>
            </a: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IP</a:t>
            </a: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核设计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810" name="CustomShape 2"/>
          <p:cNvSpPr/>
          <p:nvPr/>
        </p:nvSpPr>
        <p:spPr>
          <a:xfrm>
            <a:off x="1054080" y="73908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207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5551560" y="2011680"/>
            <a:ext cx="2035440" cy="2492640"/>
          </a:xfrm>
          <a:prstGeom prst="rect"/>
          <a:ln>
            <a:noFill/>
          </a:ln>
        </p:spPr>
      </p:pic>
      <p:pic>
        <p:nvPicPr>
          <p:cNvPr id="2097208" name="" descr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8746200" y="365760"/>
            <a:ext cx="3229920" cy="6158160"/>
          </a:xfrm>
          <a:prstGeom prst="rect"/>
          <a:ln>
            <a:noFill/>
          </a:ln>
        </p:spPr>
      </p:pic>
      <p:sp>
        <p:nvSpPr>
          <p:cNvPr id="1048811" name="CustomShape 3"/>
          <p:cNvSpPr/>
          <p:nvPr/>
        </p:nvSpPr>
        <p:spPr>
          <a:xfrm>
            <a:off x="1371600" y="1695960"/>
            <a:ext cx="10965960" cy="39708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0" lIns="0" rIns="0" tIns="0">
            <a:normAutofit/>
          </a:bodyPr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RAM</a:t>
            </a: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存储单元</a:t>
            </a:r>
            <a:endParaRPr b="0" sz="2400" lang="en-US" spc="-1" strike="noStrike">
              <a:latin typeface="Arial"/>
            </a:endParaRPr>
          </a:p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定点转浮点单元</a:t>
            </a:r>
            <a:endParaRPr b="0" sz="2400" lang="en-US" spc="-1" strike="noStrike">
              <a:latin typeface="Arial"/>
            </a:endParaRPr>
          </a:p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浮点数加法单元</a:t>
            </a:r>
            <a:endParaRPr b="0" sz="2400" lang="en-US" spc="-1" strike="noStrike">
              <a:latin typeface="Arial"/>
            </a:endParaRPr>
          </a:p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浮点数乘法单元</a:t>
            </a:r>
            <a:endParaRPr b="0" sz="2400" lang="en-US" spc="-1" strike="noStrike">
              <a:latin typeface="Arial"/>
            </a:endParaRPr>
          </a:p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浮点数除法单元</a:t>
            </a:r>
            <a:endParaRPr b="0" sz="2400" lang="en-US" spc="-1" strike="noStrike">
              <a:latin typeface="Arial"/>
            </a:endParaRPr>
          </a:p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FFT</a:t>
            </a: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单元</a:t>
            </a:r>
            <a:endParaRPr b="0" sz="2400" lang="en-US" spc="-1" strike="noStrike">
              <a:latin typeface="Arial"/>
            </a:endParaRPr>
          </a:p>
        </p:txBody>
      </p:sp>
      <p:sp>
        <p:nvSpPr>
          <p:cNvPr id="1048812" name="CustomShape 4"/>
          <p:cNvSpPr/>
          <p:nvPr/>
        </p:nvSpPr>
        <p:spPr>
          <a:xfrm>
            <a:off x="7863840" y="3017520"/>
            <a:ext cx="637560" cy="271800"/>
          </a:xfrm>
          <a:custGeom>
            <a:avLst/>
            <a:ahLst/>
            <a:rect l="l" t="t" r="r" b="b"/>
            <a:pathLst>
              <a:path w="1780" h="764">
                <a:moveTo>
                  <a:pt x="0" y="190"/>
                </a:moveTo>
                <a:lnTo>
                  <a:pt x="1334" y="190"/>
                </a:lnTo>
                <a:lnTo>
                  <a:pt x="1334" y="0"/>
                </a:lnTo>
                <a:lnTo>
                  <a:pt x="1779" y="381"/>
                </a:lnTo>
                <a:lnTo>
                  <a:pt x="1334" y="763"/>
                </a:lnTo>
                <a:lnTo>
                  <a:pt x="1334" y="572"/>
                </a:lnTo>
                <a:lnTo>
                  <a:pt x="0" y="572"/>
                </a:lnTo>
                <a:lnTo>
                  <a:pt x="0" y="19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813" name="CustomShape 5"/>
          <p:cNvSpPr/>
          <p:nvPr/>
        </p:nvSpPr>
        <p:spPr>
          <a:xfrm>
            <a:off x="4572000" y="3017520"/>
            <a:ext cx="637560" cy="271800"/>
          </a:xfrm>
          <a:custGeom>
            <a:avLst/>
            <a:ahLst/>
            <a:rect l="l" t="t" r="r" b="b"/>
            <a:pathLst>
              <a:path w="1780" h="764">
                <a:moveTo>
                  <a:pt x="0" y="190"/>
                </a:moveTo>
                <a:lnTo>
                  <a:pt x="1334" y="190"/>
                </a:lnTo>
                <a:lnTo>
                  <a:pt x="1334" y="0"/>
                </a:lnTo>
                <a:lnTo>
                  <a:pt x="1779" y="381"/>
                </a:lnTo>
                <a:lnTo>
                  <a:pt x="1334" y="763"/>
                </a:lnTo>
                <a:lnTo>
                  <a:pt x="1334" y="572"/>
                </a:lnTo>
                <a:lnTo>
                  <a:pt x="0" y="572"/>
                </a:lnTo>
                <a:lnTo>
                  <a:pt x="0" y="19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</p:spTree>
  </p:cSld>
  <p:clrMapOvr>
    <a:masterClrMapping/>
  </p:clrMapOvr>
  <p:timing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4" name="CustomShape 1"/>
          <p:cNvSpPr/>
          <p:nvPr/>
        </p:nvSpPr>
        <p:spPr>
          <a:xfrm>
            <a:off x="1095840" y="7956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AXIS</a:t>
            </a: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总线协议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815" name="CustomShape 2"/>
          <p:cNvSpPr/>
          <p:nvPr/>
        </p:nvSpPr>
        <p:spPr>
          <a:xfrm>
            <a:off x="1054080" y="73908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209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548640" y="2690280"/>
            <a:ext cx="10979280" cy="3616560"/>
          </a:xfrm>
          <a:prstGeom prst="rect"/>
          <a:ln>
            <a:noFill/>
          </a:ln>
        </p:spPr>
      </p:pic>
      <p:sp>
        <p:nvSpPr>
          <p:cNvPr id="1048816" name="CustomShape 3"/>
          <p:cNvSpPr/>
          <p:nvPr/>
        </p:nvSpPr>
        <p:spPr>
          <a:xfrm>
            <a:off x="1284480" y="987480"/>
            <a:ext cx="10965960" cy="39708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0" lIns="0" rIns="0" tIns="0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sz="1800" lang="en-US" spc="-1" strike="noStrike">
              <a:latin typeface="Arial"/>
            </a:endParaRPr>
          </a:p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浮点数单元</a:t>
            </a:r>
            <a:endParaRPr b="0" sz="2400" lang="en-US" spc="-1" strike="noStrike">
              <a:latin typeface="Arial"/>
            </a:endParaRPr>
          </a:p>
          <a:p>
            <a:pPr indent="-31752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FFT</a:t>
            </a:r>
            <a:r>
              <a:rPr b="0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单元</a:t>
            </a:r>
            <a:endParaRPr b="0" sz="24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7" name="CustomShape 1"/>
          <p:cNvSpPr/>
          <p:nvPr/>
        </p:nvSpPr>
        <p:spPr>
          <a:xfrm>
            <a:off x="1095840" y="7956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RAM IP</a:t>
            </a: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核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818" name="CustomShape 2"/>
          <p:cNvSpPr/>
          <p:nvPr/>
        </p:nvSpPr>
        <p:spPr>
          <a:xfrm>
            <a:off x="1054080" y="73908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210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200400" y="1256400"/>
            <a:ext cx="6186960" cy="5287680"/>
          </a:xfrm>
          <a:prstGeom prst="rect"/>
          <a:ln>
            <a:noFill/>
          </a:ln>
        </p:spPr>
      </p:pic>
    </p:spTree>
  </p:cSld>
  <p:clrMapOvr>
    <a:masterClrMapping/>
  </p:clrMapOvr>
  <p:timing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9" name="CustomShape 1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FSM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820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821" name="CustomShape 3"/>
          <p:cNvSpPr/>
          <p:nvPr/>
        </p:nvSpPr>
        <p:spPr>
          <a:xfrm>
            <a:off x="8229600" y="365760"/>
            <a:ext cx="3377520" cy="31248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0" lIns="0" rIns="0" tIns="0">
            <a:normAutofit/>
          </a:bodyPr>
          <a:p>
            <a:pPr indent="-316800" marL="432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sz="1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闭环</a:t>
            </a:r>
            <a:r>
              <a:rPr b="0" sz="1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/</a:t>
            </a:r>
            <a:r>
              <a:rPr b="0" sz="1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有限</a:t>
            </a:r>
            <a:r>
              <a:rPr b="0" sz="1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/</a:t>
            </a:r>
            <a:r>
              <a:rPr b="0" sz="16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无穷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822" name="CustomShape 4"/>
          <p:cNvSpPr/>
          <p:nvPr/>
        </p:nvSpPr>
        <p:spPr>
          <a:xfrm>
            <a:off x="1280880" y="1737360"/>
            <a:ext cx="6851520" cy="394272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15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S1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：读当前帧与下一帧图片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S2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：按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(posx,posy)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取图片中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bounding box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S3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：使用余弦窗预处理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S4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：行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FFT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S5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：列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FFT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S6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：存储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model_xf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S7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：求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kf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与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kzf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S8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：求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alphaf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S9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：存储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model_alphaf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S10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：求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response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S11</a:t>
            </a:r>
            <a:r>
              <a:rPr b="0" sz="1800" lang="en-US" spc="-1" strike="noStrike">
                <a:solidFill>
                  <a:srgbClr val="000000"/>
                </a:solidFill>
                <a:latin typeface="Ubuntu"/>
                <a:ea typeface="Ubuntu"/>
              </a:rPr>
              <a:t>：找响应最大的位置</a:t>
            </a:r>
            <a:endParaRPr b="0" sz="1800" lang="en-US" spc="-1" strike="noStrike">
              <a:latin typeface="Arial"/>
            </a:endParaRPr>
          </a:p>
        </p:txBody>
      </p:sp>
      <p:pic>
        <p:nvPicPr>
          <p:cNvPr id="2097211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5760720" y="-554400"/>
            <a:ext cx="6205320" cy="8778960"/>
          </a:xfrm>
          <a:prstGeom prst="rect"/>
          <a:ln>
            <a:noFill/>
          </a:ln>
        </p:spPr>
      </p:pic>
    </p:spTree>
  </p:cSld>
  <p:clrMapOvr>
    <a:masterClrMapping/>
  </p:clrMapOvr>
  <p:timing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3" name="CustomShape 1"/>
          <p:cNvSpPr/>
          <p:nvPr/>
        </p:nvSpPr>
        <p:spPr>
          <a:xfrm>
            <a:off x="1095840" y="72000"/>
            <a:ext cx="10249560" cy="90612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仿真结果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824" name="CustomShape 2"/>
          <p:cNvSpPr/>
          <p:nvPr/>
        </p:nvSpPr>
        <p:spPr>
          <a:xfrm>
            <a:off x="1054080" y="731520"/>
            <a:ext cx="7121520" cy="32652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212" name="图片 1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47080" y="2052720"/>
            <a:ext cx="10718640" cy="1840680"/>
          </a:xfrm>
          <a:prstGeom prst="rect"/>
          <a:ln>
            <a:noFill/>
          </a:ln>
        </p:spPr>
      </p:pic>
      <p:sp>
        <p:nvSpPr>
          <p:cNvPr id="1048825" name="CustomShape 3"/>
          <p:cNvSpPr/>
          <p:nvPr/>
        </p:nvSpPr>
        <p:spPr>
          <a:xfrm>
            <a:off x="4538880" y="4043160"/>
            <a:ext cx="3837240" cy="45468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定点转浮点数模块仿真结果</a:t>
            </a:r>
            <a:endParaRPr b="0" sz="24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F8A"/>
        </a:solidFill>
      </p:bgPr>
    </p:bg>
    <p:spTree>
      <p:nvGrpSpPr>
        <p:cNvPr id="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图片" descr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16502" r="0" b="16502"/>
          <a:stretch>
            <a:fillRect/>
          </a:stretch>
        </p:blipFill>
        <p:spPr>
          <a:xfrm>
            <a:off x="0" y="0"/>
            <a:ext cx="6804000" cy="6849000"/>
          </a:xfrm>
          <a:prstGeom prst="rect"/>
          <a:ln>
            <a:noFill/>
          </a:ln>
        </p:spPr>
      </p:pic>
      <p:sp>
        <p:nvSpPr>
          <p:cNvPr id="1048596" name="CustomShape 1"/>
          <p:cNvSpPr/>
          <p:nvPr/>
        </p:nvSpPr>
        <p:spPr>
          <a:xfrm>
            <a:off x="0" y="2870280"/>
            <a:ext cx="6493320" cy="1080000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597" name="CustomShape 2"/>
          <p:cNvSpPr/>
          <p:nvPr/>
        </p:nvSpPr>
        <p:spPr>
          <a:xfrm rot="16200000" flipH="1">
            <a:off x="5201280" y="-124200"/>
            <a:ext cx="6849000" cy="7115040"/>
          </a:xfrm>
          <a:prstGeom prst="flowChartManualInput"/>
          <a:solidFill>
            <a:srgbClr val="0171C5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598" name="CustomShape 3"/>
          <p:cNvSpPr/>
          <p:nvPr/>
        </p:nvSpPr>
        <p:spPr>
          <a:xfrm>
            <a:off x="-1828800" y="2498040"/>
            <a:ext cx="6209280" cy="17910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 algn="r">
              <a:lnSpc>
                <a:spcPct val="90000"/>
              </a:lnSpc>
            </a:pPr>
            <a:r>
              <a:rPr b="0" sz="4800" lang="en-US" spc="-1" strike="noStrike">
                <a:solidFill>
                  <a:srgbClr val="FFFFFF"/>
                </a:solidFill>
                <a:latin typeface="微软雅黑"/>
                <a:ea typeface="微软雅黑"/>
              </a:rPr>
              <a:t>Overview</a:t>
            </a:r>
            <a:r>
              <a:rPr b="0" sz="2800" lang="en-US" spc="-1" strike="noStrike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endParaRPr b="0" sz="2800" lang="en-US" spc="-1" strike="noStrike">
              <a:latin typeface="Arial"/>
            </a:endParaRPr>
          </a:p>
        </p:txBody>
      </p:sp>
      <p:sp>
        <p:nvSpPr>
          <p:cNvPr id="1048599" name="CustomShape 4"/>
          <p:cNvSpPr/>
          <p:nvPr/>
        </p:nvSpPr>
        <p:spPr>
          <a:xfrm>
            <a:off x="7452720" y="-1518840"/>
            <a:ext cx="4037040" cy="922716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0" sz="60000" lang="en-US" spc="-1" strike="noStrike">
                <a:solidFill>
                  <a:srgbClr val="004F8A"/>
                </a:solidFill>
                <a:latin typeface="Calibri"/>
                <a:ea typeface="微軟正黑體"/>
              </a:rPr>
              <a:t>1</a:t>
            </a:r>
            <a:endParaRPr b="0" sz="60000" lang="en-US" spc="-1" strike="noStrike">
              <a:latin typeface="Arial"/>
            </a:endParaRPr>
          </a:p>
        </p:txBody>
      </p:sp>
      <p:sp>
        <p:nvSpPr>
          <p:cNvPr id="1048600" name="Line 5"/>
          <p:cNvSpPr/>
          <p:nvPr/>
        </p:nvSpPr>
        <p:spPr>
          <a:xfrm>
            <a:off x="0" y="2971800"/>
            <a:ext cx="5892480" cy="360"/>
          </a:xfrm>
          <a:prstGeom prst="line"/>
          <a:ln w="6480" cap="rnd">
            <a:solidFill>
              <a:srgbClr val="5B9BD5"/>
            </a:solidFill>
            <a:custDash>
              <a:ds d="100000" sp="1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01" name="Line 6"/>
          <p:cNvSpPr/>
          <p:nvPr/>
        </p:nvSpPr>
        <p:spPr>
          <a:xfrm>
            <a:off x="0" y="3873240"/>
            <a:ext cx="5689440" cy="360"/>
          </a:xfrm>
          <a:prstGeom prst="line"/>
          <a:ln w="6480" cap="rnd">
            <a:solidFill>
              <a:srgbClr val="5B9BD5"/>
            </a:solidFill>
            <a:custDash>
              <a:ds d="100000" sp="1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</p:spTree>
  </p:cSld>
  <p:clrMapOvr>
    <a:masterClrMapping/>
  </p:clrMapOvr>
  <p:timing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6" name="CustomShape 1"/>
          <p:cNvSpPr/>
          <p:nvPr/>
        </p:nvSpPr>
        <p:spPr>
          <a:xfrm>
            <a:off x="1095840" y="72000"/>
            <a:ext cx="10249560" cy="90612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仿真结果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827" name="CustomShape 2"/>
          <p:cNvSpPr/>
          <p:nvPr/>
        </p:nvSpPr>
        <p:spPr>
          <a:xfrm>
            <a:off x="1054080" y="731520"/>
            <a:ext cx="7121520" cy="32652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213" name="图片 2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41960" y="1719360"/>
            <a:ext cx="10603440" cy="2236680"/>
          </a:xfrm>
          <a:prstGeom prst="rect"/>
          <a:ln>
            <a:noFill/>
          </a:ln>
        </p:spPr>
      </p:pic>
      <p:sp>
        <p:nvSpPr>
          <p:cNvPr id="1048828" name="CustomShape 3"/>
          <p:cNvSpPr/>
          <p:nvPr/>
        </p:nvSpPr>
        <p:spPr>
          <a:xfrm>
            <a:off x="4429800" y="4155840"/>
            <a:ext cx="3227760" cy="45468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浮点乘法模块仿真结果</a:t>
            </a:r>
            <a:endParaRPr b="0" sz="2400" lang="en-US" spc="-1" strike="noStrike">
              <a:latin typeface="Arial"/>
            </a:endParaRPr>
          </a:p>
        </p:txBody>
      </p:sp>
      <p:sp>
        <p:nvSpPr>
          <p:cNvPr id="1048829" name="CustomShape 4"/>
          <p:cNvSpPr/>
          <p:nvPr/>
        </p:nvSpPr>
        <p:spPr>
          <a:xfrm>
            <a:off x="1228680" y="5104800"/>
            <a:ext cx="5853600" cy="11862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42f00000  -----  120</a:t>
            </a:r>
            <a:endParaRPr b="0" sz="2400" lang="en-US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3988178a -----   0.0002595747937448323</a:t>
            </a:r>
            <a:endParaRPr b="0" sz="2400" lang="en-US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3cff2c23   -----   0.0311489757150116</a:t>
            </a:r>
            <a:endParaRPr b="0" sz="24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0" name="CustomShape 1"/>
          <p:cNvSpPr/>
          <p:nvPr/>
        </p:nvSpPr>
        <p:spPr>
          <a:xfrm>
            <a:off x="1095840" y="72000"/>
            <a:ext cx="10249560" cy="90612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仿真结果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831" name="CustomShape 2"/>
          <p:cNvSpPr/>
          <p:nvPr/>
        </p:nvSpPr>
        <p:spPr>
          <a:xfrm>
            <a:off x="1054080" y="731520"/>
            <a:ext cx="7121520" cy="32652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214" name="图片 1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054080" y="1189440"/>
            <a:ext cx="10056600" cy="2187360"/>
          </a:xfrm>
          <a:prstGeom prst="rect"/>
          <a:ln>
            <a:noFill/>
          </a:ln>
        </p:spPr>
      </p:pic>
      <p:pic>
        <p:nvPicPr>
          <p:cNvPr id="2097215" name="图片 3" descr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095840" y="3854160"/>
            <a:ext cx="9856440" cy="2122200"/>
          </a:xfrm>
          <a:prstGeom prst="rect"/>
          <a:ln>
            <a:noFill/>
          </a:ln>
        </p:spPr>
      </p:pic>
      <p:sp>
        <p:nvSpPr>
          <p:cNvPr id="1048832" name="CustomShape 3"/>
          <p:cNvSpPr/>
          <p:nvPr/>
        </p:nvSpPr>
        <p:spPr>
          <a:xfrm>
            <a:off x="4564440" y="6094800"/>
            <a:ext cx="2637720" cy="45468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FFT</a:t>
            </a:r>
            <a:r>
              <a:rPr b="1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模块仿真结果</a:t>
            </a:r>
            <a:endParaRPr b="0" sz="24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3" name="CustomShape 1"/>
          <p:cNvSpPr/>
          <p:nvPr/>
        </p:nvSpPr>
        <p:spPr>
          <a:xfrm>
            <a:off x="1095840" y="72000"/>
            <a:ext cx="10249560" cy="90612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仿真结果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834" name="CustomShape 2"/>
          <p:cNvSpPr/>
          <p:nvPr/>
        </p:nvSpPr>
        <p:spPr>
          <a:xfrm>
            <a:off x="1054080" y="731520"/>
            <a:ext cx="7121520" cy="32652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216" name="图片 2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655280" y="1170720"/>
            <a:ext cx="8497440" cy="4677120"/>
          </a:xfrm>
          <a:prstGeom prst="rect"/>
          <a:ln>
            <a:noFill/>
          </a:ln>
        </p:spPr>
      </p:pic>
      <p:sp>
        <p:nvSpPr>
          <p:cNvPr id="1048835" name="CustomShape 3"/>
          <p:cNvSpPr/>
          <p:nvPr/>
        </p:nvSpPr>
        <p:spPr>
          <a:xfrm>
            <a:off x="5216040" y="5953680"/>
            <a:ext cx="2008440" cy="45468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sz="2400" lang="en-US" spc="-1" strike="noStrike">
                <a:solidFill>
                  <a:srgbClr val="000000"/>
                </a:solidFill>
                <a:latin typeface="Arial"/>
                <a:ea typeface="DejaVu Sans"/>
              </a:rPr>
              <a:t>系统仿真结果</a:t>
            </a:r>
            <a:endParaRPr b="0" sz="24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F8A"/>
        </a:solidFill>
      </p:bgPr>
    </p:bg>
    <p:spTree>
      <p:nvGrpSpPr>
        <p:cNvPr id="2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8" name="CustomShape 1"/>
          <p:cNvSpPr/>
          <p:nvPr/>
        </p:nvSpPr>
        <p:spPr>
          <a:xfrm>
            <a:off x="4338000" y="1629000"/>
            <a:ext cx="3591000" cy="3591000"/>
          </a:xfrm>
          <a:prstGeom prst="ellipse"/>
          <a:solidFill>
            <a:srgbClr val="0171C5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839" name="CustomShape 2"/>
          <p:cNvSpPr/>
          <p:nvPr/>
        </p:nvSpPr>
        <p:spPr>
          <a:xfrm>
            <a:off x="4535280" y="2828880"/>
            <a:ext cx="3195720" cy="117972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0" sz="7200" lang="en-US" spc="-1" strike="noStrike">
                <a:solidFill>
                  <a:srgbClr val="FFFFFF"/>
                </a:solidFill>
                <a:latin typeface="Calibri"/>
                <a:ea typeface="微軟正黑體"/>
              </a:rPr>
              <a:t>THANKS</a:t>
            </a:r>
            <a:endParaRPr b="0" sz="7200" lang="en-US" spc="-1" strike="noStrike">
              <a:latin typeface="Arial"/>
            </a:endParaRPr>
          </a:p>
        </p:txBody>
      </p:sp>
      <p:sp>
        <p:nvSpPr>
          <p:cNvPr id="1048840" name="Line 3"/>
          <p:cNvSpPr/>
          <p:nvPr/>
        </p:nvSpPr>
        <p:spPr>
          <a:xfrm>
            <a:off x="4697640" y="2828520"/>
            <a:ext cx="2880000" cy="360"/>
          </a:xfrm>
          <a:prstGeom prst="line"/>
          <a:ln w="6480">
            <a:solidFill>
              <a:srgbClr val="FFFFFF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841" name="Line 4"/>
          <p:cNvSpPr/>
          <p:nvPr/>
        </p:nvSpPr>
        <p:spPr>
          <a:xfrm>
            <a:off x="4697640" y="4029120"/>
            <a:ext cx="2880000" cy="360"/>
          </a:xfrm>
          <a:prstGeom prst="line"/>
          <a:ln w="6480">
            <a:solidFill>
              <a:srgbClr val="FFFFFF"/>
            </a:solidFill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842" name="CustomShape 5"/>
          <p:cNvSpPr/>
          <p:nvPr/>
        </p:nvSpPr>
        <p:spPr>
          <a:xfrm>
            <a:off x="4435920" y="1743480"/>
            <a:ext cx="3394440" cy="3394440"/>
          </a:xfrm>
          <a:prstGeom prst="ellipse"/>
          <a:noFill/>
          <a:ln w="12600" cap="rnd">
            <a:solidFill>
              <a:srgbClr val="FFFFFF"/>
            </a:solidFill>
            <a:custDash>
              <a:ds d="400000" sp="3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</p:spTree>
  </p:cSld>
  <p:clrMapOvr>
    <a:masterClrMapping/>
  </p:clrMapOvr>
  <p:timing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CustomShape 1"/>
          <p:cNvSpPr/>
          <p:nvPr/>
        </p:nvSpPr>
        <p:spPr>
          <a:xfrm>
            <a:off x="109620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1.Overview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608" name="CustomShape 2"/>
          <p:cNvSpPr/>
          <p:nvPr/>
        </p:nvSpPr>
        <p:spPr>
          <a:xfrm>
            <a:off x="1466280" y="731880"/>
            <a:ext cx="7120800" cy="35676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What is visual tracking?</a:t>
            </a:r>
            <a:endParaRPr b="0" sz="1800" lang="en-US" spc="-1" strike="noStrike">
              <a:latin typeface="Arial"/>
            </a:endParaRPr>
          </a:p>
        </p:txBody>
      </p:sp>
      <p:pic>
        <p:nvPicPr>
          <p:cNvPr id="2097156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89920" y="1920600"/>
            <a:ext cx="4222440" cy="3374640"/>
          </a:xfrm>
          <a:prstGeom prst="rect"/>
          <a:ln>
            <a:noFill/>
          </a:ln>
        </p:spPr>
      </p:pic>
      <p:sp>
        <p:nvSpPr>
          <p:cNvPr id="1048609" name="CustomShape 3"/>
          <p:cNvSpPr/>
          <p:nvPr/>
        </p:nvSpPr>
        <p:spPr>
          <a:xfrm>
            <a:off x="4572000" y="1280160"/>
            <a:ext cx="3283560" cy="5940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CE181E"/>
                </a:solidFill>
                <a:latin typeface="Arial"/>
                <a:ea typeface="DejaVu Sans"/>
              </a:rPr>
              <a:t>Where is the No.9 player?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610" name="CustomShape 4"/>
          <p:cNvSpPr/>
          <p:nvPr/>
        </p:nvSpPr>
        <p:spPr>
          <a:xfrm>
            <a:off x="5394960" y="3474720"/>
            <a:ext cx="544680" cy="270360"/>
          </a:xfrm>
          <a:custGeom>
            <a:avLst/>
            <a:ahLst/>
            <a:rect l="l" t="t" r="r" b="b"/>
            <a:pathLst>
              <a:path w="3558" h="1272">
                <a:moveTo>
                  <a:pt x="0" y="317"/>
                </a:moveTo>
                <a:lnTo>
                  <a:pt x="2667" y="317"/>
                </a:lnTo>
                <a:lnTo>
                  <a:pt x="2667" y="0"/>
                </a:lnTo>
                <a:lnTo>
                  <a:pt x="3557" y="635"/>
                </a:lnTo>
                <a:lnTo>
                  <a:pt x="2667" y="1271"/>
                </a:lnTo>
                <a:lnTo>
                  <a:pt x="2667" y="953"/>
                </a:lnTo>
                <a:lnTo>
                  <a:pt x="0" y="953"/>
                </a:lnTo>
                <a:lnTo>
                  <a:pt x="0" y="317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pic>
        <p:nvPicPr>
          <p:cNvPr id="2097157" name="" descr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217920" y="1936440"/>
            <a:ext cx="4476600" cy="3301920"/>
          </a:xfrm>
          <a:prstGeom prst="rect"/>
          <a:ln>
            <a:noFill/>
          </a:ln>
        </p:spPr>
      </p:pic>
      <p:pic>
        <p:nvPicPr>
          <p:cNvPr id="2097158" name="" descr=""/>
          <p:cNvPicPr>
            <a:picLocks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6492240" y="1945080"/>
            <a:ext cx="4329720" cy="3354480"/>
          </a:xfrm>
          <a:prstGeom prst="rect"/>
          <a:ln>
            <a:noFill/>
          </a:ln>
        </p:spPr>
      </p:pic>
      <p:pic>
        <p:nvPicPr>
          <p:cNvPr id="2097159" name="" descr=""/>
          <p:cNvPicPr>
            <a:picLocks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6675120" y="1937520"/>
            <a:ext cx="4476600" cy="3300840"/>
          </a:xfrm>
          <a:prstGeom prst="rect"/>
          <a:ln>
            <a:noFill/>
          </a:ln>
        </p:spPr>
      </p:pic>
      <p:pic>
        <p:nvPicPr>
          <p:cNvPr id="2097160" name="" descr=""/>
          <p:cNvPicPr>
            <a:picLocks/>
          </p:cNvPicPr>
          <p:nvPr/>
        </p:nvPicPr>
        <p:blipFill>
          <a:blip xmlns:r="http://schemas.openxmlformats.org/officeDocument/2006/relationships" r:embed="rId5"/>
          <a:stretch>
            <a:fillRect/>
          </a:stretch>
        </p:blipFill>
        <p:spPr>
          <a:xfrm>
            <a:off x="6933960" y="1968120"/>
            <a:ext cx="4492080" cy="3318120"/>
          </a:xfrm>
          <a:prstGeom prst="rect"/>
          <a:ln>
            <a:noFill/>
          </a:ln>
        </p:spPr>
      </p:pic>
    </p:spTree>
  </p:cSld>
  <p:clrMapOvr>
    <a:masterClrMapping/>
  </p:clrMapOvr>
  <p:timing>
    <p:tnLst>
      <p:par>
        <p:cTn dur="indefinite" id="7" nodeType="tmRoot" restart="never">
          <p:childTnLst>
            <p:seq>
              <p:cTn dur="indefinite" id="8" nodeType="mainSeq">
                <p:childTnLst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3">
                      <p:stCondLst>
                        <p:cond delay="indefinite"/>
                      </p:stCondLst>
                      <p:childTnLst>
                        <p:par>
                          <p:cTn fill="hold" id="14">
                            <p:stCondLst>
                              <p:cond delay="0"/>
                            </p:stCondLst>
                            <p:childTnLst>
                              <p:par>
                                <p:cTn fill="hold" id="15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7">
                      <p:stCondLst>
                        <p:cond delay="indefinite"/>
                      </p:stCondLst>
                      <p:childTnLst>
                        <p:par>
                          <p:cTn fill="hold" id="18">
                            <p:stCondLst>
                              <p:cond delay="0"/>
                            </p:stCondLst>
                            <p:childTnLst>
                              <p:par>
                                <p:cTn fill="hold" id="19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1">
                      <p:stCondLst>
                        <p:cond delay="indefinite"/>
                      </p:stCondLst>
                      <p:childTnLst>
                        <p:par>
                          <p:cTn fill="hold" id="22">
                            <p:stCondLst>
                              <p:cond delay="0"/>
                            </p:stCondLst>
                            <p:childTnLst>
                              <p:par>
                                <p:cTn fill="hold" id="23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5">
                      <p:stCondLst>
                        <p:cond delay="indefinite"/>
                      </p:stCondLst>
                      <p:childTnLst>
                        <p:par>
                          <p:cTn fill="hold" id="26">
                            <p:stCondLst>
                              <p:cond delay="0"/>
                            </p:stCondLst>
                            <p:childTnLst>
                              <p:par>
                                <p:cTn fill="hold" id="27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0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CustomShape 1"/>
          <p:cNvSpPr/>
          <p:nvPr/>
        </p:nvSpPr>
        <p:spPr>
          <a:xfrm>
            <a:off x="1095840" y="2120400"/>
            <a:ext cx="1037880" cy="89100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18571" y="0"/>
                </a:lnTo>
                <a:lnTo>
                  <a:pt x="18571" y="7277"/>
                </a:lnTo>
                <a:lnTo>
                  <a:pt x="21600" y="10800"/>
                </a:lnTo>
                <a:lnTo>
                  <a:pt x="18571" y="14322"/>
                </a:lnTo>
                <a:lnTo>
                  <a:pt x="18571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171C5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b="0" sz="4000" i="1" lang="en-US" spc="-1" strike="noStrike">
                <a:solidFill>
                  <a:srgbClr val="FFFFFF"/>
                </a:solidFill>
                <a:latin typeface="微软雅黑"/>
                <a:ea typeface="微软雅黑"/>
              </a:rPr>
              <a:t>1</a:t>
            </a:r>
            <a:endParaRPr b="0" sz="4000" lang="en-US" spc="-1" strike="noStrike">
              <a:latin typeface="Arial"/>
            </a:endParaRPr>
          </a:p>
        </p:txBody>
      </p:sp>
      <p:sp>
        <p:nvSpPr>
          <p:cNvPr id="1048612" name="CustomShape 2"/>
          <p:cNvSpPr/>
          <p:nvPr/>
        </p:nvSpPr>
        <p:spPr>
          <a:xfrm>
            <a:off x="2446200" y="2120400"/>
            <a:ext cx="1611000" cy="35676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sz="18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Object Given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613" name="CustomShape 3"/>
          <p:cNvSpPr/>
          <p:nvPr/>
        </p:nvSpPr>
        <p:spPr>
          <a:xfrm>
            <a:off x="2142720" y="2489760"/>
            <a:ext cx="3944520" cy="63108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The tracker is initialized with a bounding box in the first frame.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614" name="CustomShape 4"/>
          <p:cNvSpPr/>
          <p:nvPr/>
        </p:nvSpPr>
        <p:spPr>
          <a:xfrm>
            <a:off x="109584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1.Overview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615" name="CustomShape 5"/>
          <p:cNvSpPr/>
          <p:nvPr/>
        </p:nvSpPr>
        <p:spPr>
          <a:xfrm>
            <a:off x="1465920" y="731880"/>
            <a:ext cx="7120800" cy="35676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What is visual tracking?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616" name="CustomShape 6"/>
          <p:cNvSpPr/>
          <p:nvPr/>
        </p:nvSpPr>
        <p:spPr>
          <a:xfrm>
            <a:off x="6095880" y="2115720"/>
            <a:ext cx="1037880" cy="89100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18571" y="0"/>
                </a:lnTo>
                <a:lnTo>
                  <a:pt x="18571" y="7277"/>
                </a:lnTo>
                <a:lnTo>
                  <a:pt x="21600" y="10799"/>
                </a:lnTo>
                <a:lnTo>
                  <a:pt x="18571" y="14322"/>
                </a:lnTo>
                <a:lnTo>
                  <a:pt x="18571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171C5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b="0" sz="4000" i="1" lang="en-US" spc="-1" strike="noStrike">
                <a:solidFill>
                  <a:srgbClr val="FFFFFF"/>
                </a:solidFill>
                <a:latin typeface="微软雅黑"/>
                <a:ea typeface="微软雅黑"/>
              </a:rPr>
              <a:t>2</a:t>
            </a:r>
            <a:endParaRPr b="0" sz="4000" lang="en-US" spc="-1" strike="noStrike">
              <a:latin typeface="Arial"/>
            </a:endParaRPr>
          </a:p>
        </p:txBody>
      </p:sp>
      <p:sp>
        <p:nvSpPr>
          <p:cNvPr id="1048617" name="CustomShape 7"/>
          <p:cNvSpPr/>
          <p:nvPr/>
        </p:nvSpPr>
        <p:spPr>
          <a:xfrm>
            <a:off x="7530840" y="2115720"/>
            <a:ext cx="1441800" cy="63108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sz="18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Model-Free</a:t>
            </a:r>
            <a:endParaRPr b="0" sz="1800" lang="en-US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sz="1800" lang="en-US" spc="-1" strike="noStrike">
              <a:latin typeface="Arial"/>
            </a:endParaRPr>
          </a:p>
        </p:txBody>
      </p:sp>
      <p:sp>
        <p:nvSpPr>
          <p:cNvPr id="1048618" name="CustomShape 8"/>
          <p:cNvSpPr/>
          <p:nvPr/>
        </p:nvSpPr>
        <p:spPr>
          <a:xfrm>
            <a:off x="7142760" y="2485080"/>
            <a:ext cx="3944520" cy="63108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Without using any explicit appearance or shape model.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619" name="CustomShape 9"/>
          <p:cNvSpPr/>
          <p:nvPr/>
        </p:nvSpPr>
        <p:spPr>
          <a:xfrm>
            <a:off x="1095840" y="4388400"/>
            <a:ext cx="1037880" cy="89100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18571" y="0"/>
                </a:lnTo>
                <a:lnTo>
                  <a:pt x="18571" y="7277"/>
                </a:lnTo>
                <a:lnTo>
                  <a:pt x="21600" y="10800"/>
                </a:lnTo>
                <a:lnTo>
                  <a:pt x="18571" y="14322"/>
                </a:lnTo>
                <a:lnTo>
                  <a:pt x="18571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171C5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b="0" sz="4000" i="1" lang="en-US" spc="-1" strike="noStrike">
                <a:solidFill>
                  <a:srgbClr val="FFFFFF"/>
                </a:solidFill>
                <a:latin typeface="微软雅黑"/>
                <a:ea typeface="微软雅黑"/>
              </a:rPr>
              <a:t>3</a:t>
            </a:r>
            <a:endParaRPr b="0" sz="4000" lang="en-US" spc="-1" strike="noStrike">
              <a:latin typeface="Arial"/>
            </a:endParaRPr>
          </a:p>
        </p:txBody>
      </p:sp>
      <p:sp>
        <p:nvSpPr>
          <p:cNvPr id="1048620" name="CustomShape 10"/>
          <p:cNvSpPr/>
          <p:nvPr/>
        </p:nvSpPr>
        <p:spPr>
          <a:xfrm>
            <a:off x="2417400" y="4388400"/>
            <a:ext cx="1668960" cy="35676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sz="18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Single Object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621" name="CustomShape 11"/>
          <p:cNvSpPr/>
          <p:nvPr/>
        </p:nvSpPr>
        <p:spPr>
          <a:xfrm>
            <a:off x="2142720" y="4757760"/>
            <a:ext cx="3944520" cy="63108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Mainly focus on single object tracking.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622" name="CustomShape 12"/>
          <p:cNvSpPr/>
          <p:nvPr/>
        </p:nvSpPr>
        <p:spPr>
          <a:xfrm>
            <a:off x="6095880" y="4388400"/>
            <a:ext cx="1037880" cy="891000"/>
          </a:xfrm>
          <a:custGeom>
            <a:av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18571" y="0"/>
                </a:lnTo>
                <a:lnTo>
                  <a:pt x="18571" y="7277"/>
                </a:lnTo>
                <a:lnTo>
                  <a:pt x="21600" y="10800"/>
                </a:lnTo>
                <a:lnTo>
                  <a:pt x="18571" y="14322"/>
                </a:lnTo>
                <a:lnTo>
                  <a:pt x="18571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171C5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b="0" sz="4000" i="1" lang="en-US" spc="-1" strike="noStrike">
                <a:solidFill>
                  <a:srgbClr val="FFFFFF"/>
                </a:solidFill>
                <a:latin typeface="微软雅黑"/>
                <a:ea typeface="微软雅黑"/>
              </a:rPr>
              <a:t>4</a:t>
            </a:r>
            <a:endParaRPr b="0" sz="4000" lang="en-US" spc="-1" strike="noStrike">
              <a:latin typeface="Arial"/>
            </a:endParaRPr>
          </a:p>
        </p:txBody>
      </p:sp>
      <p:sp>
        <p:nvSpPr>
          <p:cNvPr id="1048623" name="CustomShape 13"/>
          <p:cNvSpPr/>
          <p:nvPr/>
        </p:nvSpPr>
        <p:spPr>
          <a:xfrm>
            <a:off x="7619400" y="4388400"/>
            <a:ext cx="1265040" cy="35748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sz="18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Real-time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624" name="CustomShape 14"/>
          <p:cNvSpPr/>
          <p:nvPr/>
        </p:nvSpPr>
        <p:spPr>
          <a:xfrm>
            <a:off x="7142760" y="4757760"/>
            <a:ext cx="3944520" cy="63108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It is better to track an object in real-time for practical application.</a:t>
            </a:r>
            <a:endParaRPr b="0" sz="18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61200" y="1185120"/>
            <a:ext cx="12000600" cy="5207400"/>
          </a:xfrm>
          <a:prstGeom prst="rect"/>
          <a:ln>
            <a:noFill/>
          </a:ln>
        </p:spPr>
      </p:pic>
      <p:sp>
        <p:nvSpPr>
          <p:cNvPr id="1048625" name="CustomShape 1"/>
          <p:cNvSpPr/>
          <p:nvPr/>
        </p:nvSpPr>
        <p:spPr>
          <a:xfrm>
            <a:off x="1095840" y="7236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1.Overview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626" name="CustomShape 2"/>
          <p:cNvSpPr/>
          <p:nvPr/>
        </p:nvSpPr>
        <p:spPr>
          <a:xfrm>
            <a:off x="1465920" y="732240"/>
            <a:ext cx="7120800" cy="35676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8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What is visual tracking?</a:t>
            </a:r>
            <a:endParaRPr b="0" sz="18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F8A"/>
        </a:solidFill>
      </p:bgPr>
    </p:bg>
    <p:spTree>
      <p:nvGrpSpPr>
        <p:cNvPr id="10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图片" descr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16502" r="0" b="16502"/>
          <a:stretch>
            <a:fillRect/>
          </a:stretch>
        </p:blipFill>
        <p:spPr>
          <a:xfrm>
            <a:off x="0" y="0"/>
            <a:ext cx="6804000" cy="6849000"/>
          </a:xfrm>
          <a:prstGeom prst="rect"/>
          <a:ln>
            <a:noFill/>
          </a:ln>
        </p:spPr>
      </p:pic>
      <p:sp>
        <p:nvSpPr>
          <p:cNvPr id="1048627" name="CustomShape 1"/>
          <p:cNvSpPr/>
          <p:nvPr/>
        </p:nvSpPr>
        <p:spPr>
          <a:xfrm>
            <a:off x="0" y="2870280"/>
            <a:ext cx="6493320" cy="1080000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28" name="CustomShape 2"/>
          <p:cNvSpPr/>
          <p:nvPr/>
        </p:nvSpPr>
        <p:spPr>
          <a:xfrm rot="16200000" flipH="1">
            <a:off x="5201280" y="-124200"/>
            <a:ext cx="6849000" cy="7115040"/>
          </a:xfrm>
          <a:prstGeom prst="flowChartManualInput"/>
          <a:solidFill>
            <a:srgbClr val="0171C5"/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29" name="CustomShape 3"/>
          <p:cNvSpPr/>
          <p:nvPr/>
        </p:nvSpPr>
        <p:spPr>
          <a:xfrm>
            <a:off x="-548640" y="2468880"/>
            <a:ext cx="5560920" cy="17910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 algn="r">
              <a:lnSpc>
                <a:spcPct val="90000"/>
              </a:lnSpc>
            </a:pPr>
            <a:r>
              <a:rPr b="0" sz="4800" lang="en-US" spc="-1" strike="noStrike">
                <a:solidFill>
                  <a:srgbClr val="FFFFFF"/>
                </a:solidFill>
                <a:latin typeface="Calibri"/>
                <a:ea typeface="微软雅黑"/>
              </a:rPr>
              <a:t>Typical Trackers</a:t>
            </a:r>
            <a:endParaRPr b="0" sz="4800" lang="en-US" spc="-1" strike="noStrike">
              <a:latin typeface="Arial"/>
            </a:endParaRPr>
          </a:p>
        </p:txBody>
      </p:sp>
      <p:sp>
        <p:nvSpPr>
          <p:cNvPr id="1048630" name="CustomShape 4"/>
          <p:cNvSpPr/>
          <p:nvPr/>
        </p:nvSpPr>
        <p:spPr>
          <a:xfrm>
            <a:off x="7452720" y="-1518840"/>
            <a:ext cx="4037040" cy="922716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0" sz="60000" lang="en-US" spc="-1" strike="noStrike">
                <a:solidFill>
                  <a:srgbClr val="004F8A"/>
                </a:solidFill>
                <a:latin typeface="Calibri"/>
                <a:ea typeface="微軟正黑體"/>
              </a:rPr>
              <a:t>2</a:t>
            </a:r>
            <a:endParaRPr b="0" sz="60000" lang="en-US" spc="-1" strike="noStrike">
              <a:latin typeface="Arial"/>
            </a:endParaRPr>
          </a:p>
        </p:txBody>
      </p:sp>
      <p:sp>
        <p:nvSpPr>
          <p:cNvPr id="1048631" name="Line 5"/>
          <p:cNvSpPr/>
          <p:nvPr/>
        </p:nvSpPr>
        <p:spPr>
          <a:xfrm>
            <a:off x="0" y="2971800"/>
            <a:ext cx="5892480" cy="360"/>
          </a:xfrm>
          <a:prstGeom prst="line"/>
          <a:ln w="6480" cap="rnd">
            <a:solidFill>
              <a:srgbClr val="5B9BD5"/>
            </a:solidFill>
            <a:custDash>
              <a:ds d="100000" sp="1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32" name="Line 6"/>
          <p:cNvSpPr/>
          <p:nvPr/>
        </p:nvSpPr>
        <p:spPr>
          <a:xfrm>
            <a:off x="0" y="3873240"/>
            <a:ext cx="5689440" cy="360"/>
          </a:xfrm>
          <a:prstGeom prst="line"/>
          <a:ln w="6480" cap="rnd">
            <a:solidFill>
              <a:srgbClr val="5B9BD5"/>
            </a:solidFill>
            <a:custDash>
              <a:ds d="100000" sp="100000"/>
            </a:custDash>
            <a:round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</p:spTree>
  </p:cSld>
  <p:clrMapOvr>
    <a:masterClrMapping/>
  </p:clrMapOvr>
  <p:timing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CustomShape 1"/>
          <p:cNvSpPr/>
          <p:nvPr/>
        </p:nvSpPr>
        <p:spPr>
          <a:xfrm>
            <a:off x="118872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Typical  Trackers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639" name="CustomShape 2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pic>
        <p:nvPicPr>
          <p:cNvPr id="2097164" name="" descr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31520" y="1005840"/>
            <a:ext cx="10678680" cy="6558480"/>
          </a:xfrm>
          <a:prstGeom prst="rect"/>
          <a:ln>
            <a:noFill/>
          </a:ln>
        </p:spPr>
      </p:pic>
    </p:spTree>
  </p:cSld>
  <p:clrMapOvr>
    <a:masterClrMapping/>
  </p:clrMapOvr>
  <p:timing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CustomShape 1"/>
          <p:cNvSpPr/>
          <p:nvPr/>
        </p:nvSpPr>
        <p:spPr>
          <a:xfrm>
            <a:off x="0" y="5128560"/>
            <a:ext cx="12183120" cy="1650600"/>
          </a:xfrm>
          <a:prstGeom prst="rect"/>
          <a:solidFill>
            <a:srgbClr val="2E75B6">
              <a:alpha val="40000"/>
            </a:srgbClr>
          </a:solidFill>
          <a:ln w="1260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</p:sp>
      <p:sp>
        <p:nvSpPr>
          <p:cNvPr id="1048641" name="CustomShape 2"/>
          <p:cNvSpPr/>
          <p:nvPr/>
        </p:nvSpPr>
        <p:spPr>
          <a:xfrm>
            <a:off x="1188720" y="72000"/>
            <a:ext cx="10248840" cy="9054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anchor="ctr" bIns="45000" lIns="90000" rIns="90000" tIns="45000"/>
          <a:p>
            <a:pPr>
              <a:lnSpc>
                <a:spcPct val="90000"/>
              </a:lnSpc>
            </a:pPr>
            <a:r>
              <a:rPr b="1" sz="3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Typical  Trackers</a:t>
            </a:r>
            <a:endParaRPr b="0" sz="3600" lang="en-US" spc="-1" strike="noStrike">
              <a:latin typeface="Arial"/>
            </a:endParaRPr>
          </a:p>
        </p:txBody>
      </p:sp>
      <p:sp>
        <p:nvSpPr>
          <p:cNvPr id="1048642" name="CustomShape 3"/>
          <p:cNvSpPr/>
          <p:nvPr/>
        </p:nvSpPr>
        <p:spPr>
          <a:xfrm>
            <a:off x="1054080" y="731520"/>
            <a:ext cx="712080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808080"/>
                </a:solidFill>
                <a:latin typeface="Calibri"/>
                <a:ea typeface="微軟正黑體"/>
              </a:rPr>
              <a:t>Input your information here. Make it longer than the title.. 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643" name="CustomShape 4"/>
          <p:cNvSpPr/>
          <p:nvPr/>
        </p:nvSpPr>
        <p:spPr>
          <a:xfrm>
            <a:off x="839880" y="5840640"/>
            <a:ext cx="10505160" cy="32580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0" sz="1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	</a:t>
            </a:r>
            <a:r>
              <a:rPr b="0" sz="1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有闭式解，无需反向传播训练，可在</a:t>
            </a:r>
            <a:r>
              <a:rPr b="0" sz="1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CPU</a:t>
            </a:r>
            <a:r>
              <a:rPr b="0" sz="1600" lang="en-US" spc="-1" strike="noStrike">
                <a:solidFill>
                  <a:srgbClr val="000000"/>
                </a:solidFill>
                <a:latin typeface="微软雅黑"/>
                <a:ea typeface="微软雅黑"/>
              </a:rPr>
              <a:t>上实时运行。</a:t>
            </a:r>
            <a:endParaRPr b="0" sz="1600" lang="en-US" spc="-1" strike="noStrike">
              <a:latin typeface="Arial"/>
            </a:endParaRPr>
          </a:p>
        </p:txBody>
      </p:sp>
      <p:sp>
        <p:nvSpPr>
          <p:cNvPr id="1048644" name="CustomShape 5"/>
          <p:cNvSpPr/>
          <p:nvPr/>
        </p:nvSpPr>
        <p:spPr>
          <a:xfrm>
            <a:off x="839520" y="5358240"/>
            <a:ext cx="1088280" cy="356760"/>
          </a:xfrm>
          <a:prstGeom prst="rect"/>
          <a:noFill/>
          <a:ln w="9360"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sz="1800" lang="en-US" spc="-1" strike="noStrike">
                <a:solidFill>
                  <a:srgbClr val="004F8A"/>
                </a:solidFill>
                <a:latin typeface="微软雅黑"/>
                <a:ea typeface="微软雅黑"/>
              </a:rPr>
              <a:t>基于相关滤波的跟踪器</a:t>
            </a:r>
            <a:endParaRPr b="0" sz="1800" lang="en-US" spc="-1" strike="noStrike">
              <a:latin typeface="Arial"/>
            </a:endParaRPr>
          </a:p>
        </p:txBody>
      </p:sp>
      <p:sp>
        <p:nvSpPr>
          <p:cNvPr id="1048645" name="CustomShape 6"/>
          <p:cNvSpPr/>
          <p:nvPr/>
        </p:nvSpPr>
        <p:spPr>
          <a:xfrm>
            <a:off x="640440" y="1417680"/>
            <a:ext cx="10964160" cy="3969000"/>
          </a:xfrm>
          <a:prstGeom prst="rect"/>
          <a:noFill/>
          <a:ln>
            <a:noFill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bIns="0" lIns="0" rIns="0" tIns="0">
            <a:normAutofit/>
          </a:bodyPr>
          <a:p>
            <a:pPr indent="-315720" marL="432000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sz="24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CF based trackers</a:t>
            </a:r>
            <a:endParaRPr b="0" sz="2400" lang="en-US" spc="-1" strike="noStrike">
              <a:latin typeface="Arial"/>
            </a:endParaRPr>
          </a:p>
          <a:p>
            <a:pPr indent="-315720" lvl="1" marL="864000">
              <a:lnSpc>
                <a:spcPct val="12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MOSSE</a:t>
            </a:r>
            <a:endParaRPr b="0" sz="2000" lang="en-US" spc="-1" strike="noStrike">
              <a:latin typeface="Arial"/>
            </a:endParaRPr>
          </a:p>
          <a:p>
            <a:pPr indent="-315720" lvl="1" marL="864000">
              <a:lnSpc>
                <a:spcPct val="12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1" sz="20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KCF</a:t>
            </a: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 (João F. Henriques) High-Speed Tracking with Kernelized Correlation Filters</a:t>
            </a:r>
            <a:endParaRPr b="0" sz="2000" lang="en-US" spc="-1" strike="noStrike">
              <a:latin typeface="Arial"/>
            </a:endParaRPr>
          </a:p>
          <a:p>
            <a:pPr indent="-315720" lvl="1" marL="864000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DSST</a:t>
            </a:r>
            <a:endParaRPr b="0" sz="2000" lang="en-US" spc="-1" strike="noStrike">
              <a:latin typeface="Arial"/>
            </a:endParaRPr>
          </a:p>
          <a:p>
            <a:pPr indent="-315720" lvl="1" marL="864000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C-COT</a:t>
            </a:r>
            <a:endParaRPr b="0" sz="2000" lang="en-US" spc="-1" strike="noStrike">
              <a:latin typeface="Arial"/>
            </a:endParaRPr>
          </a:p>
          <a:p>
            <a:pPr indent="-315720" lvl="1" marL="864000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sz="2000" lang="en-US" spc="-1" strike="noStrike">
                <a:solidFill>
                  <a:srgbClr val="000000"/>
                </a:solidFill>
                <a:latin typeface="Calibri"/>
                <a:ea typeface="微软雅黑"/>
              </a:rPr>
              <a:t>ECO</a:t>
            </a:r>
            <a:endParaRPr b="0" sz="2000" lang="en-US" spc="-1" strike="noStrike">
              <a:latin typeface="Arial"/>
            </a:endParaRPr>
          </a:p>
        </p:txBody>
      </p:sp>
    </p:spTree>
  </p:cSld>
  <p:clrMapOvr>
    <a:masterClrMapping/>
  </p:clrMapOvr>
  <p:timing/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LibreOffice/6.0.7.3$Linux_X86_64 LibreOffice_project/dc89aa7a9eabfd848af146d5086077aeed2ae4a5</Application>
  <ScaleCrop>0</ScaleCrop>
  <LinksUpToDate>0</LinksUpToDat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Ryan Lee</dc:creator>
  <dcterms:created xsi:type="dcterms:W3CDTF">2014-03-31T19:22:20Z</dcterms:created>
  <dcterms:modified xsi:type="dcterms:W3CDTF">2019-01-05T05:38:13Z</dcterms:modified>
</cp:coreProperties>
</file>